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diagrams/data1.xml" ContentType="application/vnd.openxmlformats-officedocument.drawingml.diagramData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63.xml" ContentType="application/vnd.openxmlformats-officedocument.presentationml.slide+xml"/>
  <Override PartName="/ppt/slides/slide52.xml" ContentType="application/vnd.openxmlformats-officedocument.presentationml.slide+xml"/>
  <Override PartName="/ppt/slides/slide54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3.xml" ContentType="application/vnd.openxmlformats-officedocument.presentationml.slide+xml"/>
  <Override PartName="/ppt/slides/slide59.xml" ContentType="application/vnd.openxmlformats-officedocument.presentationml.slide+xml"/>
  <Override PartName="/ppt/slides/slide57.xml" ContentType="application/vnd.openxmlformats-officedocument.presentationml.slide+xml"/>
  <Override PartName="/ppt/slides/slide55.xml" ContentType="application/vnd.openxmlformats-officedocument.presentationml.slide+xml"/>
  <Override PartName="/ppt/slides/slide58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colors2.xml" ContentType="application/vnd.openxmlformats-officedocument.drawingml.diagramColors+xml"/>
  <Override PartName="/ppt/theme/theme1.xml" ContentType="application/vnd.openxmlformats-officedocument.them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quickStyle1.xml" ContentType="application/vnd.openxmlformats-officedocument.drawingml.diagramStyle+xml"/>
  <Override PartName="/ppt/theme/theme3.xml" ContentType="application/vnd.openxmlformats-officedocument.theme+xml"/>
  <Override PartName="/ppt/theme/theme4.xml" ContentType="application/vnd.openxmlformats-officedocument.them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notesMasters/notesMaster1.xml" ContentType="application/vnd.openxmlformats-officedocument.presentationml.notesMaster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97" r:id="rId2"/>
  </p:sldMasterIdLst>
  <p:notesMasterIdLst>
    <p:notesMasterId r:id="rId84"/>
  </p:notesMasterIdLst>
  <p:handoutMasterIdLst>
    <p:handoutMasterId r:id="rId85"/>
  </p:handoutMasterIdLst>
  <p:sldIdLst>
    <p:sldId id="308" r:id="rId3"/>
    <p:sldId id="309" r:id="rId4"/>
    <p:sldId id="324" r:id="rId5"/>
    <p:sldId id="327" r:id="rId6"/>
    <p:sldId id="300" r:id="rId7"/>
    <p:sldId id="313" r:id="rId8"/>
    <p:sldId id="314" r:id="rId9"/>
    <p:sldId id="281" r:id="rId10"/>
    <p:sldId id="280" r:id="rId11"/>
    <p:sldId id="328" r:id="rId12"/>
    <p:sldId id="315" r:id="rId13"/>
    <p:sldId id="292" r:id="rId14"/>
    <p:sldId id="329" r:id="rId15"/>
    <p:sldId id="316" r:id="rId16"/>
    <p:sldId id="317" r:id="rId17"/>
    <p:sldId id="318" r:id="rId18"/>
    <p:sldId id="283" r:id="rId19"/>
    <p:sldId id="303" r:id="rId20"/>
    <p:sldId id="285" r:id="rId21"/>
    <p:sldId id="296" r:id="rId22"/>
    <p:sldId id="287" r:id="rId23"/>
    <p:sldId id="297" r:id="rId24"/>
    <p:sldId id="299" r:id="rId25"/>
    <p:sldId id="288" r:id="rId26"/>
    <p:sldId id="321" r:id="rId27"/>
    <p:sldId id="322" r:id="rId28"/>
    <p:sldId id="298" r:id="rId29"/>
    <p:sldId id="289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2" r:id="rId39"/>
    <p:sldId id="391" r:id="rId40"/>
    <p:sldId id="330" r:id="rId41"/>
    <p:sldId id="404" r:id="rId42"/>
    <p:sldId id="331" r:id="rId43"/>
    <p:sldId id="333" r:id="rId44"/>
    <p:sldId id="334" r:id="rId45"/>
    <p:sldId id="335" r:id="rId46"/>
    <p:sldId id="336" r:id="rId47"/>
    <p:sldId id="337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72" r:id="rId57"/>
    <p:sldId id="373" r:id="rId58"/>
    <p:sldId id="374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93" r:id="rId67"/>
    <p:sldId id="403" r:id="rId68"/>
    <p:sldId id="394" r:id="rId69"/>
    <p:sldId id="405" r:id="rId70"/>
    <p:sldId id="406" r:id="rId71"/>
    <p:sldId id="398" r:id="rId72"/>
    <p:sldId id="397" r:id="rId73"/>
    <p:sldId id="399" r:id="rId74"/>
    <p:sldId id="407" r:id="rId75"/>
    <p:sldId id="409" r:id="rId76"/>
    <p:sldId id="412" r:id="rId77"/>
    <p:sldId id="400" r:id="rId78"/>
    <p:sldId id="410" r:id="rId79"/>
    <p:sldId id="401" r:id="rId80"/>
    <p:sldId id="411" r:id="rId81"/>
    <p:sldId id="402" r:id="rId82"/>
    <p:sldId id="323" r:id="rId83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80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9" d="100"/>
          <a:sy n="129" d="100"/>
        </p:scale>
        <p:origin x="-119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customXml" Target="../customXml/item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9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47AD63-7D06-8248-ABD2-9E5936D31DE7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553825-9D97-584A-898C-1C11CAF6AD95}">
      <dgm:prSet phldrT="[Text]" custT="1"/>
      <dgm:spPr/>
      <dgm:t>
        <a:bodyPr/>
        <a:lstStyle/>
        <a:p>
          <a:r>
            <a: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</a:t>
          </a:r>
          <a:r>
            <a: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:</a:t>
          </a:r>
          <a:endParaRPr 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D417EA-3AFF-FA43-A2AB-D743084A39C4}" type="parTrans" cxnId="{58CDB699-8103-1A4B-942F-069F5410EA36}">
      <dgm:prSet/>
      <dgm:spPr/>
      <dgm:t>
        <a:bodyPr/>
        <a:lstStyle/>
        <a:p>
          <a:endParaRPr lang="en-US"/>
        </a:p>
      </dgm:t>
    </dgm:pt>
    <dgm:pt modelId="{032FB97B-4EDA-BB46-95FC-3CB6DD5A0523}" type="sibTrans" cxnId="{58CDB699-8103-1A4B-942F-069F5410EA36}">
      <dgm:prSet/>
      <dgm:spPr/>
      <dgm:t>
        <a:bodyPr/>
        <a:lstStyle/>
        <a:p>
          <a:endParaRPr lang="en-US"/>
        </a:p>
      </dgm:t>
    </dgm:pt>
    <dgm:pt modelId="{FD478CD5-B496-2D43-973B-D634346F1657}">
      <dgm:prSet custT="1"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000" b="1" dirty="0" smtClean="0">
              <a:ea typeface="+mn-ea"/>
            </a:rPr>
            <a:t>Substitute bytes </a:t>
          </a:r>
          <a:r>
            <a:rPr lang="en-US" sz="2000" dirty="0" smtClean="0">
              <a:ea typeface="+mn-ea"/>
            </a:rPr>
            <a:t>– uses an S-box to perform a byte-by-byte substitution of the block</a:t>
          </a:r>
        </a:p>
      </dgm:t>
    </dgm:pt>
    <dgm:pt modelId="{9D9E8158-993F-084E-B1E6-FB437FCC2DC0}" type="parTrans" cxnId="{B278EF8A-1090-6F41-940E-9189F66A57BD}">
      <dgm:prSet/>
      <dgm:spPr/>
      <dgm:t>
        <a:bodyPr/>
        <a:lstStyle/>
        <a:p>
          <a:endParaRPr lang="en-US"/>
        </a:p>
      </dgm:t>
    </dgm:pt>
    <dgm:pt modelId="{B4C6FE8E-87AC-704C-8CD2-EFD030F4F804}" type="sibTrans" cxnId="{B278EF8A-1090-6F41-940E-9189F66A57BD}">
      <dgm:prSet/>
      <dgm:spPr/>
      <dgm:t>
        <a:bodyPr/>
        <a:lstStyle/>
        <a:p>
          <a:endParaRPr lang="en-US"/>
        </a:p>
      </dgm:t>
    </dgm:pt>
    <dgm:pt modelId="{3A5A80A1-0823-4E48-BAA9-60D647BD1794}">
      <dgm:prSet custT="1"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000" b="1" dirty="0" err="1" smtClean="0">
              <a:ea typeface="+mn-ea"/>
            </a:rPr>
            <a:t>ShiftRows</a:t>
          </a:r>
          <a:r>
            <a:rPr lang="en-US" sz="2000" dirty="0" smtClean="0">
              <a:ea typeface="+mn-ea"/>
            </a:rPr>
            <a:t> – a simple permutation</a:t>
          </a:r>
        </a:p>
      </dgm:t>
    </dgm:pt>
    <dgm:pt modelId="{DE5E0F10-A72B-D341-8EB8-F54DD3D77EAB}" type="parTrans" cxnId="{EF72870E-E9EA-2741-BBDD-D95D5B2529F5}">
      <dgm:prSet/>
      <dgm:spPr/>
      <dgm:t>
        <a:bodyPr/>
        <a:lstStyle/>
        <a:p>
          <a:endParaRPr lang="en-US"/>
        </a:p>
      </dgm:t>
    </dgm:pt>
    <dgm:pt modelId="{332AABC2-9D8E-AB48-9566-0373AF4E29CB}" type="sibTrans" cxnId="{EF72870E-E9EA-2741-BBDD-D95D5B2529F5}">
      <dgm:prSet/>
      <dgm:spPr/>
      <dgm:t>
        <a:bodyPr/>
        <a:lstStyle/>
        <a:p>
          <a:endParaRPr lang="en-US"/>
        </a:p>
      </dgm:t>
    </dgm:pt>
    <dgm:pt modelId="{4033CD6D-2876-604D-BE7A-E05AAB5AE07F}">
      <dgm:prSet custT="1"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000" b="1" dirty="0" err="1" smtClean="0">
              <a:ea typeface="+mn-ea"/>
            </a:rPr>
            <a:t>MixColumns</a:t>
          </a:r>
          <a:r>
            <a:rPr lang="en-US" sz="2000" dirty="0" smtClean="0">
              <a:ea typeface="+mn-ea"/>
            </a:rPr>
            <a:t> – a substitution that makes use of arithmetic over GF(2</a:t>
          </a:r>
          <a:r>
            <a:rPr lang="en-US" sz="2000" baseline="30000" dirty="0" smtClean="0">
              <a:ea typeface="+mn-ea"/>
            </a:rPr>
            <a:t>8</a:t>
          </a:r>
          <a:r>
            <a:rPr lang="en-US" sz="2000" dirty="0" smtClean="0">
              <a:ea typeface="+mn-ea"/>
            </a:rPr>
            <a:t>)</a:t>
          </a:r>
        </a:p>
      </dgm:t>
    </dgm:pt>
    <dgm:pt modelId="{E5241A44-0BDF-DD40-8C56-6029EE670BFE}" type="parTrans" cxnId="{1B5174DE-0717-B740-AF08-A4E0E68C8681}">
      <dgm:prSet/>
      <dgm:spPr/>
      <dgm:t>
        <a:bodyPr/>
        <a:lstStyle/>
        <a:p>
          <a:endParaRPr lang="en-US"/>
        </a:p>
      </dgm:t>
    </dgm:pt>
    <dgm:pt modelId="{A8283F94-A158-6C4F-BEF4-BC3FB635C876}" type="sibTrans" cxnId="{1B5174DE-0717-B740-AF08-A4E0E68C8681}">
      <dgm:prSet/>
      <dgm:spPr/>
      <dgm:t>
        <a:bodyPr/>
        <a:lstStyle/>
        <a:p>
          <a:endParaRPr lang="en-US"/>
        </a:p>
      </dgm:t>
    </dgm:pt>
    <dgm:pt modelId="{CCEFF276-B24A-AC4C-805F-165E96CC6EE0}">
      <dgm:prSet custT="1"/>
      <dgm:spPr>
        <a:solidFill>
          <a:schemeClr val="bg1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000" b="1" dirty="0" smtClean="0">
              <a:ea typeface="+mn-ea"/>
            </a:rPr>
            <a:t>AddRoundKey</a:t>
          </a:r>
          <a:r>
            <a:rPr lang="en-US" sz="2000" dirty="0" smtClean="0">
              <a:ea typeface="+mn-ea"/>
            </a:rPr>
            <a:t> – a simple bitwise XOR of the current block with a portion of the expanded key</a:t>
          </a:r>
        </a:p>
      </dgm:t>
    </dgm:pt>
    <dgm:pt modelId="{2BA28E47-7DDD-214A-B667-DF2B8B19ED9C}" type="parTrans" cxnId="{B3D7B8EB-E450-D949-ABC9-B3A867F1370B}">
      <dgm:prSet/>
      <dgm:spPr/>
      <dgm:t>
        <a:bodyPr/>
        <a:lstStyle/>
        <a:p>
          <a:endParaRPr lang="en-US"/>
        </a:p>
      </dgm:t>
    </dgm:pt>
    <dgm:pt modelId="{1AAAA0D5-3971-7549-810F-0C36AC65881D}" type="sibTrans" cxnId="{B3D7B8EB-E450-D949-ABC9-B3A867F1370B}">
      <dgm:prSet/>
      <dgm:spPr/>
      <dgm:t>
        <a:bodyPr/>
        <a:lstStyle/>
        <a:p>
          <a:endParaRPr lang="en-US"/>
        </a:p>
      </dgm:t>
    </dgm:pt>
    <dgm:pt modelId="{880A8E55-3839-B547-A88F-D9CB845457FE}" type="pres">
      <dgm:prSet presAssocID="{A347AD63-7D06-8248-ABD2-9E5936D31DE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E24192-F4B8-3E4C-A177-8E6D7BDDDC86}" type="pres">
      <dgm:prSet presAssocID="{F6553825-9D97-584A-898C-1C11CAF6AD95}" presName="composite" presStyleCnt="0"/>
      <dgm:spPr/>
    </dgm:pt>
    <dgm:pt modelId="{662F98EA-7723-4F41-B030-8D4B9072EB45}" type="pres">
      <dgm:prSet presAssocID="{F6553825-9D97-584A-898C-1C11CAF6AD95}" presName="parTx" presStyleLbl="alignNode1" presStyleIdx="0" presStyleCnt="1" custLinFactNeighborY="-7335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3BE8B-F126-A64F-83F6-C9B6AB912E3B}" type="pres">
      <dgm:prSet presAssocID="{F6553825-9D97-584A-898C-1C11CAF6AD95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7FFB60-C30A-D447-A472-0AA897DC477A}" type="presOf" srcId="{3A5A80A1-0823-4E48-BAA9-60D647BD1794}" destId="{4543BE8B-F126-A64F-83F6-C9B6AB912E3B}" srcOrd="0" destOrd="1" presId="urn:microsoft.com/office/officeart/2005/8/layout/hList1"/>
    <dgm:cxn modelId="{69BF911D-8302-8A47-805B-377573D8A85D}" type="presOf" srcId="{4033CD6D-2876-604D-BE7A-E05AAB5AE07F}" destId="{4543BE8B-F126-A64F-83F6-C9B6AB912E3B}" srcOrd="0" destOrd="2" presId="urn:microsoft.com/office/officeart/2005/8/layout/hList1"/>
    <dgm:cxn modelId="{1B5174DE-0717-B740-AF08-A4E0E68C8681}" srcId="{F6553825-9D97-584A-898C-1C11CAF6AD95}" destId="{4033CD6D-2876-604D-BE7A-E05AAB5AE07F}" srcOrd="2" destOrd="0" parTransId="{E5241A44-0BDF-DD40-8C56-6029EE670BFE}" sibTransId="{A8283F94-A158-6C4F-BEF4-BC3FB635C876}"/>
    <dgm:cxn modelId="{DEB56A26-4DFC-0541-8FDD-8B14B230D2C0}" type="presOf" srcId="{CCEFF276-B24A-AC4C-805F-165E96CC6EE0}" destId="{4543BE8B-F126-A64F-83F6-C9B6AB912E3B}" srcOrd="0" destOrd="3" presId="urn:microsoft.com/office/officeart/2005/8/layout/hList1"/>
    <dgm:cxn modelId="{B3D7B8EB-E450-D949-ABC9-B3A867F1370B}" srcId="{F6553825-9D97-584A-898C-1C11CAF6AD95}" destId="{CCEFF276-B24A-AC4C-805F-165E96CC6EE0}" srcOrd="3" destOrd="0" parTransId="{2BA28E47-7DDD-214A-B667-DF2B8B19ED9C}" sibTransId="{1AAAA0D5-3971-7549-810F-0C36AC65881D}"/>
    <dgm:cxn modelId="{3DAF4990-0342-3842-B339-DCEB728A33A2}" type="presOf" srcId="{FD478CD5-B496-2D43-973B-D634346F1657}" destId="{4543BE8B-F126-A64F-83F6-C9B6AB912E3B}" srcOrd="0" destOrd="0" presId="urn:microsoft.com/office/officeart/2005/8/layout/hList1"/>
    <dgm:cxn modelId="{EF72870E-E9EA-2741-BBDD-D95D5B2529F5}" srcId="{F6553825-9D97-584A-898C-1C11CAF6AD95}" destId="{3A5A80A1-0823-4E48-BAA9-60D647BD1794}" srcOrd="1" destOrd="0" parTransId="{DE5E0F10-A72B-D341-8EB8-F54DD3D77EAB}" sibTransId="{332AABC2-9D8E-AB48-9566-0373AF4E29CB}"/>
    <dgm:cxn modelId="{58CDB699-8103-1A4B-942F-069F5410EA36}" srcId="{A347AD63-7D06-8248-ABD2-9E5936D31DE7}" destId="{F6553825-9D97-584A-898C-1C11CAF6AD95}" srcOrd="0" destOrd="0" parTransId="{2AD417EA-3AFF-FA43-A2AB-D743084A39C4}" sibTransId="{032FB97B-4EDA-BB46-95FC-3CB6DD5A0523}"/>
    <dgm:cxn modelId="{2CE2393F-A7FD-B944-A368-90829A3B048E}" type="presOf" srcId="{F6553825-9D97-584A-898C-1C11CAF6AD95}" destId="{662F98EA-7723-4F41-B030-8D4B9072EB45}" srcOrd="0" destOrd="0" presId="urn:microsoft.com/office/officeart/2005/8/layout/hList1"/>
    <dgm:cxn modelId="{B278EF8A-1090-6F41-940E-9189F66A57BD}" srcId="{F6553825-9D97-584A-898C-1C11CAF6AD95}" destId="{FD478CD5-B496-2D43-973B-D634346F1657}" srcOrd="0" destOrd="0" parTransId="{9D9E8158-993F-084E-B1E6-FB437FCC2DC0}" sibTransId="{B4C6FE8E-87AC-704C-8CD2-EFD030F4F804}"/>
    <dgm:cxn modelId="{859ACAEC-4F0B-8847-BCC3-F2C0DC43DBAB}" type="presOf" srcId="{A347AD63-7D06-8248-ABD2-9E5936D31DE7}" destId="{880A8E55-3839-B547-A88F-D9CB845457FE}" srcOrd="0" destOrd="0" presId="urn:microsoft.com/office/officeart/2005/8/layout/hList1"/>
    <dgm:cxn modelId="{F78BFE40-DD73-694B-8642-03E3AD783416}" type="presParOf" srcId="{880A8E55-3839-B547-A88F-D9CB845457FE}" destId="{7FE24192-F4B8-3E4C-A177-8E6D7BDDDC86}" srcOrd="0" destOrd="0" presId="urn:microsoft.com/office/officeart/2005/8/layout/hList1"/>
    <dgm:cxn modelId="{F6D9239A-C1A8-1642-AE90-936BD193B3F8}" type="presParOf" srcId="{7FE24192-F4B8-3E4C-A177-8E6D7BDDDC86}" destId="{662F98EA-7723-4F41-B030-8D4B9072EB45}" srcOrd="0" destOrd="0" presId="urn:microsoft.com/office/officeart/2005/8/layout/hList1"/>
    <dgm:cxn modelId="{13891A72-3AEC-724B-A60A-62B3E0F385D6}" type="presParOf" srcId="{7FE24192-F4B8-3E4C-A177-8E6D7BDDDC86}" destId="{4543BE8B-F126-A64F-83F6-C9B6AB912E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E70491-3A5A-E341-8AF3-E55A7DE8548A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69D67A-3F7D-AA4E-B63C-FB49E8AD37CB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4800" dirty="0" smtClean="0">
              <a:ea typeface="+mn-ea"/>
            </a:rPr>
            <a:t>Rationale:</a:t>
          </a:r>
          <a:endParaRPr lang="en-US" sz="4800" dirty="0"/>
        </a:p>
      </dgm:t>
    </dgm:pt>
    <dgm:pt modelId="{C2A33959-A12E-EE4B-9321-4B35FF6472F5}" type="parTrans" cxnId="{37CE3564-0713-F445-BC70-0EF7031988D7}">
      <dgm:prSet/>
      <dgm:spPr/>
      <dgm:t>
        <a:bodyPr/>
        <a:lstStyle/>
        <a:p>
          <a:endParaRPr lang="en-US"/>
        </a:p>
      </dgm:t>
    </dgm:pt>
    <dgm:pt modelId="{7B5B575B-B4FC-3F41-A39D-EC476FE35502}" type="sibTrans" cxnId="{37CE3564-0713-F445-BC70-0EF7031988D7}">
      <dgm:prSet/>
      <dgm:spPr/>
      <dgm:t>
        <a:bodyPr/>
        <a:lstStyle/>
        <a:p>
          <a:endParaRPr lang="en-US"/>
        </a:p>
      </dgm:t>
    </dgm:pt>
    <dgm:pt modelId="{A34C1AB0-108F-0D48-A37B-3E6AEB03F04C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Is as simple as possible and affects every bit of State</a:t>
          </a:r>
        </a:p>
      </dgm:t>
    </dgm:pt>
    <dgm:pt modelId="{64027232-2DBE-9A4D-B7A0-5AC3EB424AFF}" type="parTrans" cxnId="{1430671B-2F9F-8F43-A89F-6B9F1F7867EA}">
      <dgm:prSet/>
      <dgm:spPr/>
      <dgm:t>
        <a:bodyPr/>
        <a:lstStyle/>
        <a:p>
          <a:endParaRPr lang="en-US"/>
        </a:p>
      </dgm:t>
    </dgm:pt>
    <dgm:pt modelId="{EDA6D999-4F07-F645-8BAE-F250750D3A18}" type="sibTrans" cxnId="{1430671B-2F9F-8F43-A89F-6B9F1F7867EA}">
      <dgm:prSet/>
      <dgm:spPr/>
      <dgm:t>
        <a:bodyPr/>
        <a:lstStyle/>
        <a:p>
          <a:endParaRPr lang="en-US"/>
        </a:p>
      </dgm:t>
    </dgm:pt>
    <dgm:pt modelId="{082CBD4A-E8BF-624E-82D5-5CF738684921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gm:t>
    </dgm:pt>
    <dgm:pt modelId="{CE69DE65-E2E8-6F4B-988D-774964907128}" type="parTrans" cxnId="{E89A5584-1344-A24D-A077-8D1D2959CAF5}">
      <dgm:prSet/>
      <dgm:spPr/>
      <dgm:t>
        <a:bodyPr/>
        <a:lstStyle/>
        <a:p>
          <a:endParaRPr lang="en-US"/>
        </a:p>
      </dgm:t>
    </dgm:pt>
    <dgm:pt modelId="{273E629E-BBAB-9F40-8CD2-BDC1BE45B4B2}" type="sibTrans" cxnId="{E89A5584-1344-A24D-A077-8D1D2959CAF5}">
      <dgm:prSet/>
      <dgm:spPr/>
      <dgm:t>
        <a:bodyPr/>
        <a:lstStyle/>
        <a:p>
          <a:endParaRPr lang="en-US"/>
        </a:p>
      </dgm:t>
    </dgm:pt>
    <dgm:pt modelId="{1E9ED761-7147-DC41-95EA-502DA8E39AD9}" type="pres">
      <dgm:prSet presAssocID="{06E70491-3A5A-E341-8AF3-E55A7DE8548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06B63D-6819-F149-BE24-03926EE96672}" type="pres">
      <dgm:prSet presAssocID="{3869D67A-3F7D-AA4E-B63C-FB49E8AD37CB}" presName="compNode" presStyleCnt="0"/>
      <dgm:spPr/>
    </dgm:pt>
    <dgm:pt modelId="{AE031E95-656C-0046-BF22-0866F7A08318}" type="pres">
      <dgm:prSet presAssocID="{3869D67A-3F7D-AA4E-B63C-FB49E8AD37CB}" presName="aNode" presStyleLbl="bgShp" presStyleIdx="0" presStyleCnt="1"/>
      <dgm:spPr/>
      <dgm:t>
        <a:bodyPr/>
        <a:lstStyle/>
        <a:p>
          <a:endParaRPr lang="en-US"/>
        </a:p>
      </dgm:t>
    </dgm:pt>
    <dgm:pt modelId="{94800995-0937-414A-A9DD-3CC8FF5CBEEF}" type="pres">
      <dgm:prSet presAssocID="{3869D67A-3F7D-AA4E-B63C-FB49E8AD37CB}" presName="textNode" presStyleLbl="bgShp" presStyleIdx="0" presStyleCnt="1"/>
      <dgm:spPr/>
      <dgm:t>
        <a:bodyPr/>
        <a:lstStyle/>
        <a:p>
          <a:endParaRPr lang="en-US"/>
        </a:p>
      </dgm:t>
    </dgm:pt>
    <dgm:pt modelId="{0A9CBDE6-83C0-634C-B979-1FEADC9B08CF}" type="pres">
      <dgm:prSet presAssocID="{3869D67A-3F7D-AA4E-B63C-FB49E8AD37CB}" presName="compChildNode" presStyleCnt="0"/>
      <dgm:spPr/>
    </dgm:pt>
    <dgm:pt modelId="{18E87D01-36B5-C74E-AFB4-48AA4A8839CA}" type="pres">
      <dgm:prSet presAssocID="{3869D67A-3F7D-AA4E-B63C-FB49E8AD37CB}" presName="theInnerList" presStyleCnt="0"/>
      <dgm:spPr/>
    </dgm:pt>
    <dgm:pt modelId="{B4BF46BC-3A33-6149-9393-EC1CD0316560}" type="pres">
      <dgm:prSet presAssocID="{A34C1AB0-108F-0D48-A37B-3E6AEB03F04C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3D8A2-BBB0-9C44-A25E-98A4D3F42D2E}" type="pres">
      <dgm:prSet presAssocID="{A34C1AB0-108F-0D48-A37B-3E6AEB03F04C}" presName="aSpace2" presStyleCnt="0"/>
      <dgm:spPr/>
    </dgm:pt>
    <dgm:pt modelId="{681F0B88-DB2E-FB4E-836C-9656ECDCAECA}" type="pres">
      <dgm:prSet presAssocID="{082CBD4A-E8BF-624E-82D5-5CF738684921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6D52AB-A948-2541-9986-039B4184209C}" type="presOf" srcId="{A34C1AB0-108F-0D48-A37B-3E6AEB03F04C}" destId="{B4BF46BC-3A33-6149-9393-EC1CD0316560}" srcOrd="0" destOrd="0" presId="urn:microsoft.com/office/officeart/2005/8/layout/lProcess2"/>
    <dgm:cxn modelId="{1430671B-2F9F-8F43-A89F-6B9F1F7867EA}" srcId="{3869D67A-3F7D-AA4E-B63C-FB49E8AD37CB}" destId="{A34C1AB0-108F-0D48-A37B-3E6AEB03F04C}" srcOrd="0" destOrd="0" parTransId="{64027232-2DBE-9A4D-B7A0-5AC3EB424AFF}" sibTransId="{EDA6D999-4F07-F645-8BAE-F250750D3A18}"/>
    <dgm:cxn modelId="{26A5D7D1-11C7-2F41-8BD1-89CE6B654149}" type="presOf" srcId="{082CBD4A-E8BF-624E-82D5-5CF738684921}" destId="{681F0B88-DB2E-FB4E-836C-9656ECDCAECA}" srcOrd="0" destOrd="0" presId="urn:microsoft.com/office/officeart/2005/8/layout/lProcess2"/>
    <dgm:cxn modelId="{E89A5584-1344-A24D-A077-8D1D2959CAF5}" srcId="{3869D67A-3F7D-AA4E-B63C-FB49E8AD37CB}" destId="{082CBD4A-E8BF-624E-82D5-5CF738684921}" srcOrd="1" destOrd="0" parTransId="{CE69DE65-E2E8-6F4B-988D-774964907128}" sibTransId="{273E629E-BBAB-9F40-8CD2-BDC1BE45B4B2}"/>
    <dgm:cxn modelId="{CB9B360F-3141-A64C-9245-FC2C63F2F238}" type="presOf" srcId="{3869D67A-3F7D-AA4E-B63C-FB49E8AD37CB}" destId="{94800995-0937-414A-A9DD-3CC8FF5CBEEF}" srcOrd="1" destOrd="0" presId="urn:microsoft.com/office/officeart/2005/8/layout/lProcess2"/>
    <dgm:cxn modelId="{37CE3564-0713-F445-BC70-0EF7031988D7}" srcId="{06E70491-3A5A-E341-8AF3-E55A7DE8548A}" destId="{3869D67A-3F7D-AA4E-B63C-FB49E8AD37CB}" srcOrd="0" destOrd="0" parTransId="{C2A33959-A12E-EE4B-9321-4B35FF6472F5}" sibTransId="{7B5B575B-B4FC-3F41-A39D-EC476FE35502}"/>
    <dgm:cxn modelId="{17891E77-145E-484C-AF8B-824C055C7F66}" type="presOf" srcId="{06E70491-3A5A-E341-8AF3-E55A7DE8548A}" destId="{1E9ED761-7147-DC41-95EA-502DA8E39AD9}" srcOrd="0" destOrd="0" presId="urn:microsoft.com/office/officeart/2005/8/layout/lProcess2"/>
    <dgm:cxn modelId="{2E9C06FD-5248-3B45-BE75-8593C342C957}" type="presOf" srcId="{3869D67A-3F7D-AA4E-B63C-FB49E8AD37CB}" destId="{AE031E95-656C-0046-BF22-0866F7A08318}" srcOrd="0" destOrd="0" presId="urn:microsoft.com/office/officeart/2005/8/layout/lProcess2"/>
    <dgm:cxn modelId="{07166003-2E9D-694C-AECF-5013D2C5A477}" type="presParOf" srcId="{1E9ED761-7147-DC41-95EA-502DA8E39AD9}" destId="{3606B63D-6819-F149-BE24-03926EE96672}" srcOrd="0" destOrd="0" presId="urn:microsoft.com/office/officeart/2005/8/layout/lProcess2"/>
    <dgm:cxn modelId="{442E1A43-834E-FE45-879F-4104D9FA6A13}" type="presParOf" srcId="{3606B63D-6819-F149-BE24-03926EE96672}" destId="{AE031E95-656C-0046-BF22-0866F7A08318}" srcOrd="0" destOrd="0" presId="urn:microsoft.com/office/officeart/2005/8/layout/lProcess2"/>
    <dgm:cxn modelId="{54BD3A72-1BD0-324B-B007-FDC2EEC45C22}" type="presParOf" srcId="{3606B63D-6819-F149-BE24-03926EE96672}" destId="{94800995-0937-414A-A9DD-3CC8FF5CBEEF}" srcOrd="1" destOrd="0" presId="urn:microsoft.com/office/officeart/2005/8/layout/lProcess2"/>
    <dgm:cxn modelId="{A71174B9-213F-E942-B3A8-5E9EEA0675BA}" type="presParOf" srcId="{3606B63D-6819-F149-BE24-03926EE96672}" destId="{0A9CBDE6-83C0-634C-B979-1FEADC9B08CF}" srcOrd="2" destOrd="0" presId="urn:microsoft.com/office/officeart/2005/8/layout/lProcess2"/>
    <dgm:cxn modelId="{974002CE-3E13-8F45-990D-4984FF83C5C6}" type="presParOf" srcId="{0A9CBDE6-83C0-634C-B979-1FEADC9B08CF}" destId="{18E87D01-36B5-C74E-AFB4-48AA4A8839CA}" srcOrd="0" destOrd="0" presId="urn:microsoft.com/office/officeart/2005/8/layout/lProcess2"/>
    <dgm:cxn modelId="{76EE04DB-4214-774C-A752-8AFEEDD20626}" type="presParOf" srcId="{18E87D01-36B5-C74E-AFB4-48AA4A8839CA}" destId="{B4BF46BC-3A33-6149-9393-EC1CD0316560}" srcOrd="0" destOrd="0" presId="urn:microsoft.com/office/officeart/2005/8/layout/lProcess2"/>
    <dgm:cxn modelId="{07E9DB8D-A85A-8743-B9F7-42DBB9F6679D}" type="presParOf" srcId="{18E87D01-36B5-C74E-AFB4-48AA4A8839CA}" destId="{36F3D8A2-BBB0-9C44-A25E-98A4D3F42D2E}" srcOrd="1" destOrd="0" presId="urn:microsoft.com/office/officeart/2005/8/layout/lProcess2"/>
    <dgm:cxn modelId="{78E76145-1D19-264E-B6A7-73272573468C}" type="presParOf" srcId="{18E87D01-36B5-C74E-AFB4-48AA4A8839CA}" destId="{681F0B88-DB2E-FB4E-836C-9656ECDCAEC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ACCAD9-680A-D743-971E-975DA0224500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2D3E8B-1B70-344E-A794-392708999AB0}">
      <dgm:prSet custT="1"/>
      <dgm:spPr/>
      <dgm:t>
        <a:bodyPr/>
        <a:lstStyle/>
        <a:p>
          <a:pPr rtl="0"/>
          <a:r>
            <a: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are</a:t>
          </a:r>
          <a:r>
            <a:rPr lang="en-US" sz="1800" dirty="0" smtClean="0"/>
            <a:t>:</a:t>
          </a:r>
          <a:endParaRPr lang="en-US" sz="1800" dirty="0"/>
        </a:p>
      </dgm:t>
    </dgm:pt>
    <dgm:pt modelId="{DCA46CED-2F94-B94B-A2C2-0C4CCC493AEB}" type="parTrans" cxnId="{1DCB708E-82D2-0649-84C5-D4BF55A19B1B}">
      <dgm:prSet/>
      <dgm:spPr/>
      <dgm:t>
        <a:bodyPr/>
        <a:lstStyle/>
        <a:p>
          <a:endParaRPr lang="en-US"/>
        </a:p>
      </dgm:t>
    </dgm:pt>
    <dgm:pt modelId="{7E3DC81C-27BE-EC4A-ACF0-E95A9E8F3E82}" type="sibTrans" cxnId="{1DCB708E-82D2-0649-84C5-D4BF55A19B1B}">
      <dgm:prSet/>
      <dgm:spPr/>
      <dgm:t>
        <a:bodyPr/>
        <a:lstStyle/>
        <a:p>
          <a:endParaRPr lang="en-US"/>
        </a:p>
      </dgm:t>
    </dgm:pt>
    <dgm:pt modelId="{1382CF7B-C7F1-3E47-B8E6-38E73A1E0D68}">
      <dgm:prSet/>
      <dgm:spPr/>
      <dgm:t>
        <a:bodyPr/>
        <a:lstStyle/>
        <a:p>
          <a:pPr rtl="0"/>
          <a:r>
            <a:rPr lang="en-US" dirty="0" smtClean="0"/>
            <a:t>Knowledge of a part of the cipher key or round key does not enable calculation of many other round-key bits</a:t>
          </a:r>
          <a:endParaRPr lang="en-US" dirty="0"/>
        </a:p>
      </dgm:t>
    </dgm:pt>
    <dgm:pt modelId="{32639EB1-8FAB-7F44-8D51-D0EAFE63F5ED}" type="parTrans" cxnId="{318FFD8D-63B7-5D4F-B38F-7A5580A54F77}">
      <dgm:prSet/>
      <dgm:spPr/>
      <dgm:t>
        <a:bodyPr/>
        <a:lstStyle/>
        <a:p>
          <a:endParaRPr lang="en-US"/>
        </a:p>
      </dgm:t>
    </dgm:pt>
    <dgm:pt modelId="{1CE5FDF6-4CA0-E649-9D45-5484D7563AE2}" type="sibTrans" cxnId="{318FFD8D-63B7-5D4F-B38F-7A5580A54F77}">
      <dgm:prSet/>
      <dgm:spPr/>
      <dgm:t>
        <a:bodyPr/>
        <a:lstStyle/>
        <a:p>
          <a:endParaRPr lang="en-US"/>
        </a:p>
      </dgm:t>
    </dgm:pt>
    <dgm:pt modelId="{1FFB88C8-D23A-284C-B6EB-3EBEF80E1869}">
      <dgm:prSet/>
      <dgm:spPr/>
      <dgm:t>
        <a:bodyPr/>
        <a:lstStyle/>
        <a:p>
          <a:pPr rtl="0"/>
          <a:r>
            <a:rPr lang="en-US" dirty="0" smtClean="0"/>
            <a:t>An invertible transformation</a:t>
          </a:r>
          <a:endParaRPr lang="en-US" dirty="0"/>
        </a:p>
      </dgm:t>
    </dgm:pt>
    <dgm:pt modelId="{D607BA16-35F5-2840-86BD-DEFC0DB66376}" type="parTrans" cxnId="{AC6A97A0-5FB6-D34F-B39D-B9D55E15250B}">
      <dgm:prSet/>
      <dgm:spPr/>
      <dgm:t>
        <a:bodyPr/>
        <a:lstStyle/>
        <a:p>
          <a:endParaRPr lang="en-US"/>
        </a:p>
      </dgm:t>
    </dgm:pt>
    <dgm:pt modelId="{1C9CADD0-2208-7D41-B311-47D1058A3334}" type="sibTrans" cxnId="{AC6A97A0-5FB6-D34F-B39D-B9D55E15250B}">
      <dgm:prSet/>
      <dgm:spPr/>
      <dgm:t>
        <a:bodyPr/>
        <a:lstStyle/>
        <a:p>
          <a:endParaRPr lang="en-US"/>
        </a:p>
      </dgm:t>
    </dgm:pt>
    <dgm:pt modelId="{7E81624B-ED97-894F-AAA0-53E6672DAD9B}">
      <dgm:prSet/>
      <dgm:spPr/>
      <dgm:t>
        <a:bodyPr/>
        <a:lstStyle/>
        <a:p>
          <a:pPr rtl="0"/>
          <a:r>
            <a:rPr lang="en-US" dirty="0" smtClean="0"/>
            <a:t>Speed on a wide range of processors</a:t>
          </a:r>
          <a:endParaRPr lang="en-US" dirty="0"/>
        </a:p>
      </dgm:t>
    </dgm:pt>
    <dgm:pt modelId="{459D7936-5325-AA4E-971B-4B64742D5FAE}" type="parTrans" cxnId="{D6CAF3B9-DA0C-AD4B-B0E5-E11CDCD286C0}">
      <dgm:prSet/>
      <dgm:spPr/>
      <dgm:t>
        <a:bodyPr/>
        <a:lstStyle/>
        <a:p>
          <a:endParaRPr lang="en-US"/>
        </a:p>
      </dgm:t>
    </dgm:pt>
    <dgm:pt modelId="{6BCF9763-FC8A-094F-8F95-48FBBECCACC0}" type="sibTrans" cxnId="{D6CAF3B9-DA0C-AD4B-B0E5-E11CDCD286C0}">
      <dgm:prSet/>
      <dgm:spPr/>
      <dgm:t>
        <a:bodyPr/>
        <a:lstStyle/>
        <a:p>
          <a:endParaRPr lang="en-US"/>
        </a:p>
      </dgm:t>
    </dgm:pt>
    <dgm:pt modelId="{700BFEFE-33AE-304F-BA09-BF4B94815E12}">
      <dgm:prSet/>
      <dgm:spPr/>
      <dgm:t>
        <a:bodyPr/>
        <a:lstStyle/>
        <a:p>
          <a:pPr rtl="0"/>
          <a:r>
            <a:rPr lang="en-US" dirty="0" smtClean="0"/>
            <a:t>Usage of round constants to eliminate symmetries</a:t>
          </a:r>
          <a:endParaRPr lang="en-US" dirty="0"/>
        </a:p>
      </dgm:t>
    </dgm:pt>
    <dgm:pt modelId="{407A0D4A-DBED-6443-9178-E67F3E877D1C}" type="parTrans" cxnId="{263A83DD-E6D1-8C43-B0F8-DC116B949D18}">
      <dgm:prSet/>
      <dgm:spPr/>
      <dgm:t>
        <a:bodyPr/>
        <a:lstStyle/>
        <a:p>
          <a:endParaRPr lang="en-US"/>
        </a:p>
      </dgm:t>
    </dgm:pt>
    <dgm:pt modelId="{88594F36-7FD7-0E4A-9A59-212C7171504A}" type="sibTrans" cxnId="{263A83DD-E6D1-8C43-B0F8-DC116B949D18}">
      <dgm:prSet/>
      <dgm:spPr/>
      <dgm:t>
        <a:bodyPr/>
        <a:lstStyle/>
        <a:p>
          <a:endParaRPr lang="en-US"/>
        </a:p>
      </dgm:t>
    </dgm:pt>
    <dgm:pt modelId="{4AF0CCD5-2CF2-D744-8446-4426FFC10C6E}">
      <dgm:prSet/>
      <dgm:spPr/>
      <dgm:t>
        <a:bodyPr/>
        <a:lstStyle/>
        <a:p>
          <a:pPr rtl="0"/>
          <a:r>
            <a:rPr lang="en-US" dirty="0" smtClean="0"/>
            <a:t>Diffusion of cipher key differences into the round keys</a:t>
          </a:r>
          <a:endParaRPr lang="en-US" dirty="0"/>
        </a:p>
      </dgm:t>
    </dgm:pt>
    <dgm:pt modelId="{8DAB9A00-1D09-A54F-8993-4572FB68EA76}" type="parTrans" cxnId="{27D765EB-7939-624E-825C-272619E25FC3}">
      <dgm:prSet/>
      <dgm:spPr/>
      <dgm:t>
        <a:bodyPr/>
        <a:lstStyle/>
        <a:p>
          <a:endParaRPr lang="en-US"/>
        </a:p>
      </dgm:t>
    </dgm:pt>
    <dgm:pt modelId="{82CD27FE-83EE-B04E-B181-1B66876054B7}" type="sibTrans" cxnId="{27D765EB-7939-624E-825C-272619E25FC3}">
      <dgm:prSet/>
      <dgm:spPr/>
      <dgm:t>
        <a:bodyPr/>
        <a:lstStyle/>
        <a:p>
          <a:endParaRPr lang="en-US"/>
        </a:p>
      </dgm:t>
    </dgm:pt>
    <dgm:pt modelId="{823A72AC-C6E8-FE4C-97D8-12A83A1687D0}">
      <dgm:prSet/>
      <dgm:spPr/>
      <dgm:t>
        <a:bodyPr/>
        <a:lstStyle/>
        <a:p>
          <a:pPr rtl="0"/>
          <a:r>
            <a:rPr lang="en-US" dirty="0" smtClean="0"/>
            <a:t>Enough nonlinearity to prohibit the full determination of round key differences from cipher key differences only</a:t>
          </a:r>
          <a:endParaRPr lang="en-US" dirty="0"/>
        </a:p>
      </dgm:t>
    </dgm:pt>
    <dgm:pt modelId="{8B25F851-DA21-9F46-BF9D-C0B596311C16}" type="parTrans" cxnId="{BCFBC629-6DBC-DC4C-8B99-81D49AF0C67A}">
      <dgm:prSet/>
      <dgm:spPr/>
      <dgm:t>
        <a:bodyPr/>
        <a:lstStyle/>
        <a:p>
          <a:endParaRPr lang="en-US"/>
        </a:p>
      </dgm:t>
    </dgm:pt>
    <dgm:pt modelId="{CFD30177-65EB-1B4C-8258-BE4F42EC0E71}" type="sibTrans" cxnId="{BCFBC629-6DBC-DC4C-8B99-81D49AF0C67A}">
      <dgm:prSet/>
      <dgm:spPr/>
      <dgm:t>
        <a:bodyPr/>
        <a:lstStyle/>
        <a:p>
          <a:endParaRPr lang="en-US"/>
        </a:p>
      </dgm:t>
    </dgm:pt>
    <dgm:pt modelId="{2EDC8CE7-B207-F84C-A98F-CCF647DBB921}">
      <dgm:prSet/>
      <dgm:spPr/>
      <dgm:t>
        <a:bodyPr/>
        <a:lstStyle/>
        <a:p>
          <a:pPr rtl="0"/>
          <a:r>
            <a:rPr lang="en-US" dirty="0" smtClean="0"/>
            <a:t>Simplicity of description</a:t>
          </a:r>
          <a:endParaRPr lang="en-US" dirty="0"/>
        </a:p>
      </dgm:t>
    </dgm:pt>
    <dgm:pt modelId="{F4DFC3F1-EC5B-344E-A21E-42BA4521D281}" type="parTrans" cxnId="{7C50E06D-5BB5-F64C-92B1-48EA9E9367F3}">
      <dgm:prSet/>
      <dgm:spPr/>
      <dgm:t>
        <a:bodyPr/>
        <a:lstStyle/>
        <a:p>
          <a:endParaRPr lang="en-US"/>
        </a:p>
      </dgm:t>
    </dgm:pt>
    <dgm:pt modelId="{D49B164B-4506-9347-A1F1-8D19B6565466}" type="sibTrans" cxnId="{7C50E06D-5BB5-F64C-92B1-48EA9E9367F3}">
      <dgm:prSet/>
      <dgm:spPr/>
      <dgm:t>
        <a:bodyPr/>
        <a:lstStyle/>
        <a:p>
          <a:endParaRPr lang="en-US"/>
        </a:p>
      </dgm:t>
    </dgm:pt>
    <dgm:pt modelId="{DE38E8B3-13D2-6E46-877C-EFD3AFC6EB89}" type="pres">
      <dgm:prSet presAssocID="{83ACCAD9-680A-D743-971E-975DA022450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ACF56D-2B57-6242-BC98-AB71118E2C73}" type="pres">
      <dgm:prSet presAssocID="{8F2D3E8B-1B70-344E-A794-392708999AB0}" presName="parentLin" presStyleCnt="0"/>
      <dgm:spPr/>
    </dgm:pt>
    <dgm:pt modelId="{50C18710-530A-714A-ABE0-1A9F41FF5A5F}" type="pres">
      <dgm:prSet presAssocID="{8F2D3E8B-1B70-344E-A794-392708999AB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145B3E17-2DA7-6B45-BEAA-2B9A7D3B217D}" type="pres">
      <dgm:prSet presAssocID="{8F2D3E8B-1B70-344E-A794-392708999AB0}" presName="parentText" presStyleLbl="node1" presStyleIdx="0" presStyleCnt="1" custScaleX="140816" custLinFactNeighborX="-100000" custLinFactNeighborY="-9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63CEC-6BAC-4E46-9B93-2E21867DEA51}" type="pres">
      <dgm:prSet presAssocID="{8F2D3E8B-1B70-344E-A794-392708999AB0}" presName="negativeSpace" presStyleCnt="0"/>
      <dgm:spPr/>
    </dgm:pt>
    <dgm:pt modelId="{4389547B-5732-A94A-AD6A-3AA2B292FE31}" type="pres">
      <dgm:prSet presAssocID="{8F2D3E8B-1B70-344E-A794-392708999AB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DC26A-930B-C847-9ADA-B80623F502D3}" type="presOf" srcId="{8F2D3E8B-1B70-344E-A794-392708999AB0}" destId="{50C18710-530A-714A-ABE0-1A9F41FF5A5F}" srcOrd="0" destOrd="0" presId="urn:microsoft.com/office/officeart/2005/8/layout/list1"/>
    <dgm:cxn modelId="{BCFBC629-6DBC-DC4C-8B99-81D49AF0C67A}" srcId="{8F2D3E8B-1B70-344E-A794-392708999AB0}" destId="{823A72AC-C6E8-FE4C-97D8-12A83A1687D0}" srcOrd="5" destOrd="0" parTransId="{8B25F851-DA21-9F46-BF9D-C0B596311C16}" sibTransId="{CFD30177-65EB-1B4C-8258-BE4F42EC0E71}"/>
    <dgm:cxn modelId="{5BECC68F-E083-FB41-91EC-62589C050E9C}" type="presOf" srcId="{823A72AC-C6E8-FE4C-97D8-12A83A1687D0}" destId="{4389547B-5732-A94A-AD6A-3AA2B292FE31}" srcOrd="0" destOrd="5" presId="urn:microsoft.com/office/officeart/2005/8/layout/list1"/>
    <dgm:cxn modelId="{3209116B-8999-084C-9641-08A120F02320}" type="presOf" srcId="{83ACCAD9-680A-D743-971E-975DA0224500}" destId="{DE38E8B3-13D2-6E46-877C-EFD3AFC6EB89}" srcOrd="0" destOrd="0" presId="urn:microsoft.com/office/officeart/2005/8/layout/list1"/>
    <dgm:cxn modelId="{B51AE4B4-DCEE-C64C-BB56-540A8443CCBB}" type="presOf" srcId="{700BFEFE-33AE-304F-BA09-BF4B94815E12}" destId="{4389547B-5732-A94A-AD6A-3AA2B292FE31}" srcOrd="0" destOrd="3" presId="urn:microsoft.com/office/officeart/2005/8/layout/list1"/>
    <dgm:cxn modelId="{434C584F-D95A-9743-830C-1A18BFC97D36}" type="presOf" srcId="{7E81624B-ED97-894F-AAA0-53E6672DAD9B}" destId="{4389547B-5732-A94A-AD6A-3AA2B292FE31}" srcOrd="0" destOrd="2" presId="urn:microsoft.com/office/officeart/2005/8/layout/list1"/>
    <dgm:cxn modelId="{263A83DD-E6D1-8C43-B0F8-DC116B949D18}" srcId="{8F2D3E8B-1B70-344E-A794-392708999AB0}" destId="{700BFEFE-33AE-304F-BA09-BF4B94815E12}" srcOrd="3" destOrd="0" parTransId="{407A0D4A-DBED-6443-9178-E67F3E877D1C}" sibTransId="{88594F36-7FD7-0E4A-9A59-212C7171504A}"/>
    <dgm:cxn modelId="{BB6CD14F-CF8F-4640-8E24-47033A949DFF}" type="presOf" srcId="{4AF0CCD5-2CF2-D744-8446-4426FFC10C6E}" destId="{4389547B-5732-A94A-AD6A-3AA2B292FE31}" srcOrd="0" destOrd="4" presId="urn:microsoft.com/office/officeart/2005/8/layout/list1"/>
    <dgm:cxn modelId="{7C50E06D-5BB5-F64C-92B1-48EA9E9367F3}" srcId="{8F2D3E8B-1B70-344E-A794-392708999AB0}" destId="{2EDC8CE7-B207-F84C-A98F-CCF647DBB921}" srcOrd="6" destOrd="0" parTransId="{F4DFC3F1-EC5B-344E-A21E-42BA4521D281}" sibTransId="{D49B164B-4506-9347-A1F1-8D19B6565466}"/>
    <dgm:cxn modelId="{27D765EB-7939-624E-825C-272619E25FC3}" srcId="{8F2D3E8B-1B70-344E-A794-392708999AB0}" destId="{4AF0CCD5-2CF2-D744-8446-4426FFC10C6E}" srcOrd="4" destOrd="0" parTransId="{8DAB9A00-1D09-A54F-8993-4572FB68EA76}" sibTransId="{82CD27FE-83EE-B04E-B181-1B66876054B7}"/>
    <dgm:cxn modelId="{AC6A97A0-5FB6-D34F-B39D-B9D55E15250B}" srcId="{8F2D3E8B-1B70-344E-A794-392708999AB0}" destId="{1FFB88C8-D23A-284C-B6EB-3EBEF80E1869}" srcOrd="1" destOrd="0" parTransId="{D607BA16-35F5-2840-86BD-DEFC0DB66376}" sibTransId="{1C9CADD0-2208-7D41-B311-47D1058A3334}"/>
    <dgm:cxn modelId="{1DCB708E-82D2-0649-84C5-D4BF55A19B1B}" srcId="{83ACCAD9-680A-D743-971E-975DA0224500}" destId="{8F2D3E8B-1B70-344E-A794-392708999AB0}" srcOrd="0" destOrd="0" parTransId="{DCA46CED-2F94-B94B-A2C2-0C4CCC493AEB}" sibTransId="{7E3DC81C-27BE-EC4A-ACF0-E95A9E8F3E82}"/>
    <dgm:cxn modelId="{9782EFCA-F89B-5440-89C8-4015B8327249}" type="presOf" srcId="{1382CF7B-C7F1-3E47-B8E6-38E73A1E0D68}" destId="{4389547B-5732-A94A-AD6A-3AA2B292FE31}" srcOrd="0" destOrd="0" presId="urn:microsoft.com/office/officeart/2005/8/layout/list1"/>
    <dgm:cxn modelId="{1A2FBED6-CCB0-F04A-B047-124DEDF58974}" type="presOf" srcId="{8F2D3E8B-1B70-344E-A794-392708999AB0}" destId="{145B3E17-2DA7-6B45-BEAA-2B9A7D3B217D}" srcOrd="1" destOrd="0" presId="urn:microsoft.com/office/officeart/2005/8/layout/list1"/>
    <dgm:cxn modelId="{318FFD8D-63B7-5D4F-B38F-7A5580A54F77}" srcId="{8F2D3E8B-1B70-344E-A794-392708999AB0}" destId="{1382CF7B-C7F1-3E47-B8E6-38E73A1E0D68}" srcOrd="0" destOrd="0" parTransId="{32639EB1-8FAB-7F44-8D51-D0EAFE63F5ED}" sibTransId="{1CE5FDF6-4CA0-E649-9D45-5484D7563AE2}"/>
    <dgm:cxn modelId="{FB726D27-ECFD-374B-83A6-CBF393D361F6}" type="presOf" srcId="{1FFB88C8-D23A-284C-B6EB-3EBEF80E1869}" destId="{4389547B-5732-A94A-AD6A-3AA2B292FE31}" srcOrd="0" destOrd="1" presId="urn:microsoft.com/office/officeart/2005/8/layout/list1"/>
    <dgm:cxn modelId="{3E32187A-BD6C-4C40-AB67-242A68478937}" type="presOf" srcId="{2EDC8CE7-B207-F84C-A98F-CCF647DBB921}" destId="{4389547B-5732-A94A-AD6A-3AA2B292FE31}" srcOrd="0" destOrd="6" presId="urn:microsoft.com/office/officeart/2005/8/layout/list1"/>
    <dgm:cxn modelId="{D6CAF3B9-DA0C-AD4B-B0E5-E11CDCD286C0}" srcId="{8F2D3E8B-1B70-344E-A794-392708999AB0}" destId="{7E81624B-ED97-894F-AAA0-53E6672DAD9B}" srcOrd="2" destOrd="0" parTransId="{459D7936-5325-AA4E-971B-4B64742D5FAE}" sibTransId="{6BCF9763-FC8A-094F-8F95-48FBBECCACC0}"/>
    <dgm:cxn modelId="{34663F18-72E4-B84B-9C3A-5284BB5D613E}" type="presParOf" srcId="{DE38E8B3-13D2-6E46-877C-EFD3AFC6EB89}" destId="{46ACF56D-2B57-6242-BC98-AB71118E2C73}" srcOrd="0" destOrd="0" presId="urn:microsoft.com/office/officeart/2005/8/layout/list1"/>
    <dgm:cxn modelId="{C6412DFF-D6D5-9841-A237-7677FD2DF062}" type="presParOf" srcId="{46ACF56D-2B57-6242-BC98-AB71118E2C73}" destId="{50C18710-530A-714A-ABE0-1A9F41FF5A5F}" srcOrd="0" destOrd="0" presId="urn:microsoft.com/office/officeart/2005/8/layout/list1"/>
    <dgm:cxn modelId="{993309C0-F2F8-2E4F-86B1-3CC8BDB80C71}" type="presParOf" srcId="{46ACF56D-2B57-6242-BC98-AB71118E2C73}" destId="{145B3E17-2DA7-6B45-BEAA-2B9A7D3B217D}" srcOrd="1" destOrd="0" presId="urn:microsoft.com/office/officeart/2005/8/layout/list1"/>
    <dgm:cxn modelId="{83D70200-FA5B-4C48-9130-1AEFA4F16DAC}" type="presParOf" srcId="{DE38E8B3-13D2-6E46-877C-EFD3AFC6EB89}" destId="{A8F63CEC-6BAC-4E46-9B93-2E21867DEA51}" srcOrd="1" destOrd="0" presId="urn:microsoft.com/office/officeart/2005/8/layout/list1"/>
    <dgm:cxn modelId="{4B71C2C1-61A8-7C4C-8519-C31BCF42491D}" type="presParOf" srcId="{DE38E8B3-13D2-6E46-877C-EFD3AFC6EB89}" destId="{4389547B-5732-A94A-AD6A-3AA2B292FE3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1E94F2-6013-D24B-89E9-F8280B67806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86A373-D9B0-2F4D-B153-63E2DCE15F71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DB9A05D-88CA-D843-8F40-506FDAF1FBEF}" type="parTrans" cxnId="{9BDF072E-BAF0-A44B-9F7B-25E6546E3968}">
      <dgm:prSet/>
      <dgm:spPr/>
      <dgm:t>
        <a:bodyPr/>
        <a:lstStyle/>
        <a:p>
          <a:endParaRPr lang="en-US"/>
        </a:p>
      </dgm:t>
    </dgm:pt>
    <dgm:pt modelId="{171C6503-AA86-7E40-A12A-37BBD3E479B9}" type="sibTrans" cxnId="{9BDF072E-BAF0-A44B-9F7B-25E6546E3968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9D99A53E-2B17-1241-A0DF-858B43704ED7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gm:t>
    </dgm:pt>
    <dgm:pt modelId="{D1B86625-6B07-5B4D-897A-6A6453B23BCE}" type="parTrans" cxnId="{911968D6-0437-5D4C-B3A0-22CA0DD8DAD7}">
      <dgm:prSet/>
      <dgm:spPr/>
      <dgm:t>
        <a:bodyPr/>
        <a:lstStyle/>
        <a:p>
          <a:endParaRPr lang="en-US"/>
        </a:p>
      </dgm:t>
    </dgm:pt>
    <dgm:pt modelId="{8F85CFA4-D479-A740-90CA-767195B24BB4}" type="sibTrans" cxnId="{911968D6-0437-5D4C-B3A0-22CA0DD8DAD7}">
      <dgm:prSet/>
      <dgm:spPr>
        <a:solidFill>
          <a:schemeClr val="bg1"/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16A51E3A-1861-9547-9613-D35F4321D5E6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gm:t>
    </dgm:pt>
    <dgm:pt modelId="{26B9E689-05D4-6847-B9ED-DC4E3BCBD84B}" type="parTrans" cxnId="{C9D0E2D9-B661-5241-A933-049C7CCBDA2B}">
      <dgm:prSet/>
      <dgm:spPr/>
      <dgm:t>
        <a:bodyPr/>
        <a:lstStyle/>
        <a:p>
          <a:endParaRPr lang="en-US"/>
        </a:p>
      </dgm:t>
    </dgm:pt>
    <dgm:pt modelId="{C4E05F5D-2DD1-AC41-B105-D168BF526F8A}" type="sibTrans" cxnId="{C9D0E2D9-B661-5241-A933-049C7CCBDA2B}">
      <dgm:prSet/>
      <dgm:spPr/>
      <dgm:t>
        <a:bodyPr/>
        <a:lstStyle/>
        <a:p>
          <a:endParaRPr lang="en-US"/>
        </a:p>
      </dgm:t>
    </dgm:pt>
    <dgm:pt modelId="{46421A4E-2E45-D441-B03A-E01D590E18C1}" type="pres">
      <dgm:prSet presAssocID="{FB1E94F2-6013-D24B-89E9-F8280B67806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EA5BA2-9594-EC49-A0E6-82E322DF5B42}" type="pres">
      <dgm:prSet presAssocID="{FB1E94F2-6013-D24B-89E9-F8280B678064}" presName="dummyMaxCanvas" presStyleCnt="0">
        <dgm:presLayoutVars/>
      </dgm:prSet>
      <dgm:spPr/>
    </dgm:pt>
    <dgm:pt modelId="{2B7D8B98-68EB-1F48-9CBD-13820C72237A}" type="pres">
      <dgm:prSet presAssocID="{FB1E94F2-6013-D24B-89E9-F8280B678064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9B5AE-1528-3C49-9519-948A30667D89}" type="pres">
      <dgm:prSet presAssocID="{FB1E94F2-6013-D24B-89E9-F8280B678064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6FF59A-1DAC-8A47-9105-EF87DEB6E1E1}" type="pres">
      <dgm:prSet presAssocID="{FB1E94F2-6013-D24B-89E9-F8280B678064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FC045-E72C-9345-99CB-5FB97D0ED5C9}" type="pres">
      <dgm:prSet presAssocID="{FB1E94F2-6013-D24B-89E9-F8280B678064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87F03-0F21-3D43-90DF-A9451F160134}" type="pres">
      <dgm:prSet presAssocID="{FB1E94F2-6013-D24B-89E9-F8280B678064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5F301-86A1-0C4B-B86F-9C15603AE4E3}" type="pres">
      <dgm:prSet presAssocID="{FB1E94F2-6013-D24B-89E9-F8280B67806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B85D8-F744-D540-9E89-3E17779ADA15}" type="pres">
      <dgm:prSet presAssocID="{FB1E94F2-6013-D24B-89E9-F8280B67806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43B27-DEB1-F54B-B054-03C7B22E1215}" type="pres">
      <dgm:prSet presAssocID="{FB1E94F2-6013-D24B-89E9-F8280B67806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E84672-FBD4-1145-9295-740098C2904D}" type="presOf" srcId="{16A51E3A-1861-9547-9613-D35F4321D5E6}" destId="{3B6FF59A-1DAC-8A47-9105-EF87DEB6E1E1}" srcOrd="0" destOrd="0" presId="urn:microsoft.com/office/officeart/2005/8/layout/vProcess5"/>
    <dgm:cxn modelId="{911968D6-0437-5D4C-B3A0-22CA0DD8DAD7}" srcId="{FB1E94F2-6013-D24B-89E9-F8280B678064}" destId="{9D99A53E-2B17-1241-A0DF-858B43704ED7}" srcOrd="1" destOrd="0" parTransId="{D1B86625-6B07-5B4D-897A-6A6453B23BCE}" sibTransId="{8F85CFA4-D479-A740-90CA-767195B24BB4}"/>
    <dgm:cxn modelId="{99980DC2-4A6C-9B4E-9078-9E0C1437EEBD}" type="presOf" srcId="{8F85CFA4-D479-A740-90CA-767195B24BB4}" destId="{4DE87F03-0F21-3D43-90DF-A9451F160134}" srcOrd="0" destOrd="0" presId="urn:microsoft.com/office/officeart/2005/8/layout/vProcess5"/>
    <dgm:cxn modelId="{CA57214D-7D19-0D46-B1B1-C97D87B597BD}" type="presOf" srcId="{A186A373-D9B0-2F4D-B153-63E2DCE15F71}" destId="{E2B5F301-86A1-0C4B-B86F-9C15603AE4E3}" srcOrd="1" destOrd="0" presId="urn:microsoft.com/office/officeart/2005/8/layout/vProcess5"/>
    <dgm:cxn modelId="{8EDE1FBF-F5BF-854A-B5FE-8C19CAB06564}" type="presOf" srcId="{A186A373-D9B0-2F4D-B153-63E2DCE15F71}" destId="{2B7D8B98-68EB-1F48-9CBD-13820C72237A}" srcOrd="0" destOrd="0" presId="urn:microsoft.com/office/officeart/2005/8/layout/vProcess5"/>
    <dgm:cxn modelId="{E8E70F6E-9CED-3A4D-8061-F27C34790BA1}" type="presOf" srcId="{9D99A53E-2B17-1241-A0DF-858B43704ED7}" destId="{1449B5AE-1528-3C49-9519-948A30667D89}" srcOrd="0" destOrd="0" presId="urn:microsoft.com/office/officeart/2005/8/layout/vProcess5"/>
    <dgm:cxn modelId="{9BDF072E-BAF0-A44B-9F7B-25E6546E3968}" srcId="{FB1E94F2-6013-D24B-89E9-F8280B678064}" destId="{A186A373-D9B0-2F4D-B153-63E2DCE15F71}" srcOrd="0" destOrd="0" parTransId="{6DB9A05D-88CA-D843-8F40-506FDAF1FBEF}" sibTransId="{171C6503-AA86-7E40-A12A-37BBD3E479B9}"/>
    <dgm:cxn modelId="{F4278911-8A9C-5044-8F04-4D7520AD3956}" type="presOf" srcId="{16A51E3A-1861-9547-9613-D35F4321D5E6}" destId="{9F443B27-DEB1-F54B-B054-03C7B22E1215}" srcOrd="1" destOrd="0" presId="urn:microsoft.com/office/officeart/2005/8/layout/vProcess5"/>
    <dgm:cxn modelId="{B11B1481-1BF0-A240-9439-A27316A413D6}" type="presOf" srcId="{9D99A53E-2B17-1241-A0DF-858B43704ED7}" destId="{C21B85D8-F744-D540-9E89-3E17779ADA15}" srcOrd="1" destOrd="0" presId="urn:microsoft.com/office/officeart/2005/8/layout/vProcess5"/>
    <dgm:cxn modelId="{8E65517A-773B-7A4B-9CC4-F1A1881444C6}" type="presOf" srcId="{171C6503-AA86-7E40-A12A-37BBD3E479B9}" destId="{464FC045-E72C-9345-99CB-5FB97D0ED5C9}" srcOrd="0" destOrd="0" presId="urn:microsoft.com/office/officeart/2005/8/layout/vProcess5"/>
    <dgm:cxn modelId="{C9D0E2D9-B661-5241-A933-049C7CCBDA2B}" srcId="{FB1E94F2-6013-D24B-89E9-F8280B678064}" destId="{16A51E3A-1861-9547-9613-D35F4321D5E6}" srcOrd="2" destOrd="0" parTransId="{26B9E689-05D4-6847-B9ED-DC4E3BCBD84B}" sibTransId="{C4E05F5D-2DD1-AC41-B105-D168BF526F8A}"/>
    <dgm:cxn modelId="{0CF4EE52-C349-9F43-B8C9-32C1CA8D652A}" type="presOf" srcId="{FB1E94F2-6013-D24B-89E9-F8280B678064}" destId="{46421A4E-2E45-D441-B03A-E01D590E18C1}" srcOrd="0" destOrd="0" presId="urn:microsoft.com/office/officeart/2005/8/layout/vProcess5"/>
    <dgm:cxn modelId="{742476C9-C80E-6141-A7B7-91216C8246EC}" type="presParOf" srcId="{46421A4E-2E45-D441-B03A-E01D590E18C1}" destId="{04EA5BA2-9594-EC49-A0E6-82E322DF5B42}" srcOrd="0" destOrd="0" presId="urn:microsoft.com/office/officeart/2005/8/layout/vProcess5"/>
    <dgm:cxn modelId="{9132652D-5499-D64B-850C-72E6EDB07837}" type="presParOf" srcId="{46421A4E-2E45-D441-B03A-E01D590E18C1}" destId="{2B7D8B98-68EB-1F48-9CBD-13820C72237A}" srcOrd="1" destOrd="0" presId="urn:microsoft.com/office/officeart/2005/8/layout/vProcess5"/>
    <dgm:cxn modelId="{DF33DB98-7BF9-AC40-8514-B3E5F0415BD2}" type="presParOf" srcId="{46421A4E-2E45-D441-B03A-E01D590E18C1}" destId="{1449B5AE-1528-3C49-9519-948A30667D89}" srcOrd="2" destOrd="0" presId="urn:microsoft.com/office/officeart/2005/8/layout/vProcess5"/>
    <dgm:cxn modelId="{129405FB-840D-744E-990A-45FF5194A578}" type="presParOf" srcId="{46421A4E-2E45-D441-B03A-E01D590E18C1}" destId="{3B6FF59A-1DAC-8A47-9105-EF87DEB6E1E1}" srcOrd="3" destOrd="0" presId="urn:microsoft.com/office/officeart/2005/8/layout/vProcess5"/>
    <dgm:cxn modelId="{9FCCE1BD-310F-9040-99F7-2BA3AE0A5119}" type="presParOf" srcId="{46421A4E-2E45-D441-B03A-E01D590E18C1}" destId="{464FC045-E72C-9345-99CB-5FB97D0ED5C9}" srcOrd="4" destOrd="0" presId="urn:microsoft.com/office/officeart/2005/8/layout/vProcess5"/>
    <dgm:cxn modelId="{DD8CDF9B-2F8E-AD47-A6BC-16D6F366754A}" type="presParOf" srcId="{46421A4E-2E45-D441-B03A-E01D590E18C1}" destId="{4DE87F03-0F21-3D43-90DF-A9451F160134}" srcOrd="5" destOrd="0" presId="urn:microsoft.com/office/officeart/2005/8/layout/vProcess5"/>
    <dgm:cxn modelId="{3ED4C3DD-C26F-2441-ADC5-394A0D85F38A}" type="presParOf" srcId="{46421A4E-2E45-D441-B03A-E01D590E18C1}" destId="{E2B5F301-86A1-0C4B-B86F-9C15603AE4E3}" srcOrd="6" destOrd="0" presId="urn:microsoft.com/office/officeart/2005/8/layout/vProcess5"/>
    <dgm:cxn modelId="{4ADBFC10-6FAE-794B-8B09-E498F11C71BE}" type="presParOf" srcId="{46421A4E-2E45-D441-B03A-E01D590E18C1}" destId="{C21B85D8-F744-D540-9E89-3E17779ADA15}" srcOrd="7" destOrd="0" presId="urn:microsoft.com/office/officeart/2005/8/layout/vProcess5"/>
    <dgm:cxn modelId="{FBE49988-2AC5-F949-AB04-E7DDBCC2A63C}" type="presParOf" srcId="{46421A4E-2E45-D441-B03A-E01D590E18C1}" destId="{9F443B27-DEB1-F54B-B054-03C7B22E121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ECE8B2-815E-AF45-A8E2-C48AE6599833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5F4D75-8518-5747-81A4-0D90FC5E4A43}">
      <dgm:prSet custT="1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transformations AddRoundKey and </a:t>
          </a:r>
          <a:r>
            <a:rPr lang="en-US" sz="23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not alter the sequence of bytes in State</a:t>
          </a:r>
          <a:endParaRPr lang="en-US" sz="2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024BAA-1026-AA4C-87C0-30A96D268D9E}" type="parTrans" cxnId="{0826BFA7-3F96-DE4E-9BA6-E2BDB5D88557}">
      <dgm:prSet/>
      <dgm:spPr/>
      <dgm:t>
        <a:bodyPr/>
        <a:lstStyle/>
        <a:p>
          <a:endParaRPr lang="en-US"/>
        </a:p>
      </dgm:t>
    </dgm:pt>
    <dgm:pt modelId="{B9C7CD52-FF2C-614D-98C7-6D1DA703DB53}" type="sibTrans" cxnId="{0826BFA7-3F96-DE4E-9BA6-E2BDB5D88557}">
      <dgm:prSet/>
      <dgm:spPr/>
      <dgm:t>
        <a:bodyPr/>
        <a:lstStyle/>
        <a:p>
          <a:endParaRPr lang="en-US"/>
        </a:p>
      </dgm:t>
    </dgm:pt>
    <dgm:pt modelId="{2E3AEE65-F594-AB44-B6F9-E0B39BB7552C}">
      <dgm:prSet custT="1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we view the key as a sequence of words, then both AddRoundKey and </a:t>
          </a:r>
          <a:r>
            <a:rPr lang="en-US" sz="23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operate on State one column at a time</a:t>
          </a:r>
          <a:endParaRPr lang="en-US" sz="2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D33630-6062-9746-B7BD-62CC27955C50}" type="parTrans" cxnId="{8C1A7303-C737-594F-A80D-CC00B80D4AA4}">
      <dgm:prSet/>
      <dgm:spPr/>
      <dgm:t>
        <a:bodyPr/>
        <a:lstStyle/>
        <a:p>
          <a:endParaRPr lang="en-US"/>
        </a:p>
      </dgm:t>
    </dgm:pt>
    <dgm:pt modelId="{2D4FB21B-63B0-B04E-865B-A8B074DDF128}" type="sibTrans" cxnId="{8C1A7303-C737-594F-A80D-CC00B80D4AA4}">
      <dgm:prSet/>
      <dgm:spPr/>
      <dgm:t>
        <a:bodyPr/>
        <a:lstStyle/>
        <a:p>
          <a:endParaRPr lang="en-US"/>
        </a:p>
      </dgm:t>
    </dgm:pt>
    <dgm:pt modelId="{5F3ECA63-6B5F-8F42-89E9-75ECB403039B}">
      <dgm:prSet custT="1"/>
      <dgm:spPr>
        <a:ln w="19050">
          <a:solidFill>
            <a:schemeClr val="bg2">
              <a:lumMod val="50000"/>
            </a:schemeClr>
          </a:solidFill>
        </a:ln>
      </dgm:spPr>
      <dgm:t>
        <a:bodyPr/>
        <a:lstStyle/>
        <a:p>
          <a:pPr rtl="0"/>
          <a:r>
            <a: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These two operations are linear with respect to the column input</a:t>
          </a:r>
          <a:endParaRPr lang="en-US" sz="23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1D97FFB-9EB7-8940-9897-206C84D4C03F}" type="parTrans" cxnId="{AA933530-BA27-4048-95BB-359B5A890C9F}">
      <dgm:prSet/>
      <dgm:spPr/>
      <dgm:t>
        <a:bodyPr/>
        <a:lstStyle/>
        <a:p>
          <a:endParaRPr lang="en-US"/>
        </a:p>
      </dgm:t>
    </dgm:pt>
    <dgm:pt modelId="{FDC2DB96-3E0C-9049-A3D4-36D4A01A1904}" type="sibTrans" cxnId="{AA933530-BA27-4048-95BB-359B5A890C9F}">
      <dgm:prSet/>
      <dgm:spPr/>
      <dgm:t>
        <a:bodyPr/>
        <a:lstStyle/>
        <a:p>
          <a:endParaRPr lang="en-US"/>
        </a:p>
      </dgm:t>
    </dgm:pt>
    <dgm:pt modelId="{0396E32A-C255-F344-B414-4FC5FF49CC5A}" type="pres">
      <dgm:prSet presAssocID="{1BECE8B2-815E-AF45-A8E2-C48AE659983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341486-C12E-D04E-A6FA-331F97019BFC}" type="pres">
      <dgm:prSet presAssocID="{AA5F4D75-8518-5747-81A4-0D90FC5E4A43}" presName="vertOne" presStyleCnt="0"/>
      <dgm:spPr/>
    </dgm:pt>
    <dgm:pt modelId="{E1BCB4E7-27C0-884A-8DC6-778A2C3FE5CF}" type="pres">
      <dgm:prSet presAssocID="{AA5F4D75-8518-5747-81A4-0D90FC5E4A43}" presName="txOne" presStyleLbl="node0" presStyleIdx="0" presStyleCnt="3" custScaleX="1094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690B6F-2631-5C4A-9B9D-1CE98A5CBB1B}" type="pres">
      <dgm:prSet presAssocID="{AA5F4D75-8518-5747-81A4-0D90FC5E4A43}" presName="horzOne" presStyleCnt="0"/>
      <dgm:spPr/>
    </dgm:pt>
    <dgm:pt modelId="{0A85C779-E6AD-6D4B-99F2-BF158631D9AA}" type="pres">
      <dgm:prSet presAssocID="{B9C7CD52-FF2C-614D-98C7-6D1DA703DB53}" presName="sibSpaceOne" presStyleCnt="0"/>
      <dgm:spPr/>
    </dgm:pt>
    <dgm:pt modelId="{DB2ED723-5724-9743-B4BF-ADB5F97FB42E}" type="pres">
      <dgm:prSet presAssocID="{2E3AEE65-F594-AB44-B6F9-E0B39BB7552C}" presName="vertOne" presStyleCnt="0"/>
      <dgm:spPr/>
    </dgm:pt>
    <dgm:pt modelId="{F07597C6-616F-604F-9A31-B60C13024E98}" type="pres">
      <dgm:prSet presAssocID="{2E3AEE65-F594-AB44-B6F9-E0B39BB7552C}" presName="txOne" presStyleLbl="node0" presStyleIdx="1" presStyleCnt="3" custScaleX="1094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54766B-2A38-1943-8314-9A3A0F405C2D}" type="pres">
      <dgm:prSet presAssocID="{2E3AEE65-F594-AB44-B6F9-E0B39BB7552C}" presName="horzOne" presStyleCnt="0"/>
      <dgm:spPr/>
    </dgm:pt>
    <dgm:pt modelId="{3669F3D2-A9B8-A149-94EF-F004C2E6464D}" type="pres">
      <dgm:prSet presAssocID="{2D4FB21B-63B0-B04E-865B-A8B074DDF128}" presName="sibSpaceOne" presStyleCnt="0"/>
      <dgm:spPr/>
    </dgm:pt>
    <dgm:pt modelId="{010706CF-4F28-1447-8345-6EB23301C5BF}" type="pres">
      <dgm:prSet presAssocID="{5F3ECA63-6B5F-8F42-89E9-75ECB403039B}" presName="vertOne" presStyleCnt="0"/>
      <dgm:spPr/>
    </dgm:pt>
    <dgm:pt modelId="{5B9A5167-9C35-EE4F-A496-CFC95A66C39C}" type="pres">
      <dgm:prSet presAssocID="{5F3ECA63-6B5F-8F42-89E9-75ECB403039B}" presName="txOne" presStyleLbl="node0" presStyleIdx="2" presStyleCnt="3" custScaleX="1094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2C0982-D3A3-874C-A0B5-0078373543A9}" type="pres">
      <dgm:prSet presAssocID="{5F3ECA63-6B5F-8F42-89E9-75ECB403039B}" presName="horzOne" presStyleCnt="0"/>
      <dgm:spPr/>
    </dgm:pt>
  </dgm:ptLst>
  <dgm:cxnLst>
    <dgm:cxn modelId="{0826BFA7-3F96-DE4E-9BA6-E2BDB5D88557}" srcId="{1BECE8B2-815E-AF45-A8E2-C48AE6599833}" destId="{AA5F4D75-8518-5747-81A4-0D90FC5E4A43}" srcOrd="0" destOrd="0" parTransId="{97024BAA-1026-AA4C-87C0-30A96D268D9E}" sibTransId="{B9C7CD52-FF2C-614D-98C7-6D1DA703DB53}"/>
    <dgm:cxn modelId="{225AC1F4-FB19-E34E-AE95-7A7BCC9A0D8B}" type="presOf" srcId="{AA5F4D75-8518-5747-81A4-0D90FC5E4A43}" destId="{E1BCB4E7-27C0-884A-8DC6-778A2C3FE5CF}" srcOrd="0" destOrd="0" presId="urn:microsoft.com/office/officeart/2005/8/layout/hierarchy4"/>
    <dgm:cxn modelId="{8C1A7303-C737-594F-A80D-CC00B80D4AA4}" srcId="{1BECE8B2-815E-AF45-A8E2-C48AE6599833}" destId="{2E3AEE65-F594-AB44-B6F9-E0B39BB7552C}" srcOrd="1" destOrd="0" parTransId="{9DD33630-6062-9746-B7BD-62CC27955C50}" sibTransId="{2D4FB21B-63B0-B04E-865B-A8B074DDF128}"/>
    <dgm:cxn modelId="{AA933530-BA27-4048-95BB-359B5A890C9F}" srcId="{1BECE8B2-815E-AF45-A8E2-C48AE6599833}" destId="{5F3ECA63-6B5F-8F42-89E9-75ECB403039B}" srcOrd="2" destOrd="0" parTransId="{61D97FFB-9EB7-8940-9897-206C84D4C03F}" sibTransId="{FDC2DB96-3E0C-9049-A3D4-36D4A01A1904}"/>
    <dgm:cxn modelId="{86DCA000-49DD-B748-9916-A313610693D0}" type="presOf" srcId="{2E3AEE65-F594-AB44-B6F9-E0B39BB7552C}" destId="{F07597C6-616F-604F-9A31-B60C13024E98}" srcOrd="0" destOrd="0" presId="urn:microsoft.com/office/officeart/2005/8/layout/hierarchy4"/>
    <dgm:cxn modelId="{B1B1EB0C-C72F-954B-8069-046F78BFF12D}" type="presOf" srcId="{5F3ECA63-6B5F-8F42-89E9-75ECB403039B}" destId="{5B9A5167-9C35-EE4F-A496-CFC95A66C39C}" srcOrd="0" destOrd="0" presId="urn:microsoft.com/office/officeart/2005/8/layout/hierarchy4"/>
    <dgm:cxn modelId="{A82788DB-5CB6-9143-9DC1-BDB5B53CA882}" type="presOf" srcId="{1BECE8B2-815E-AF45-A8E2-C48AE6599833}" destId="{0396E32A-C255-F344-B414-4FC5FF49CC5A}" srcOrd="0" destOrd="0" presId="urn:microsoft.com/office/officeart/2005/8/layout/hierarchy4"/>
    <dgm:cxn modelId="{94A7705D-541E-FD43-AE97-0F37F617D350}" type="presParOf" srcId="{0396E32A-C255-F344-B414-4FC5FF49CC5A}" destId="{3F341486-C12E-D04E-A6FA-331F97019BFC}" srcOrd="0" destOrd="0" presId="urn:microsoft.com/office/officeart/2005/8/layout/hierarchy4"/>
    <dgm:cxn modelId="{F975AF0B-A5AB-174B-A2B2-AD1475E413E8}" type="presParOf" srcId="{3F341486-C12E-D04E-A6FA-331F97019BFC}" destId="{E1BCB4E7-27C0-884A-8DC6-778A2C3FE5CF}" srcOrd="0" destOrd="0" presId="urn:microsoft.com/office/officeart/2005/8/layout/hierarchy4"/>
    <dgm:cxn modelId="{E560931E-99BE-1C4F-9884-8443181D0D14}" type="presParOf" srcId="{3F341486-C12E-D04E-A6FA-331F97019BFC}" destId="{60690B6F-2631-5C4A-9B9D-1CE98A5CBB1B}" srcOrd="1" destOrd="0" presId="urn:microsoft.com/office/officeart/2005/8/layout/hierarchy4"/>
    <dgm:cxn modelId="{8C72AB5A-AF70-F14E-BB91-657519E26B1C}" type="presParOf" srcId="{0396E32A-C255-F344-B414-4FC5FF49CC5A}" destId="{0A85C779-E6AD-6D4B-99F2-BF158631D9AA}" srcOrd="1" destOrd="0" presId="urn:microsoft.com/office/officeart/2005/8/layout/hierarchy4"/>
    <dgm:cxn modelId="{7420C484-487C-604F-AE89-6D3813EDFF66}" type="presParOf" srcId="{0396E32A-C255-F344-B414-4FC5FF49CC5A}" destId="{DB2ED723-5724-9743-B4BF-ADB5F97FB42E}" srcOrd="2" destOrd="0" presId="urn:microsoft.com/office/officeart/2005/8/layout/hierarchy4"/>
    <dgm:cxn modelId="{60ACE345-87D7-ED45-95C4-EC8E1C69C6DA}" type="presParOf" srcId="{DB2ED723-5724-9743-B4BF-ADB5F97FB42E}" destId="{F07597C6-616F-604F-9A31-B60C13024E98}" srcOrd="0" destOrd="0" presId="urn:microsoft.com/office/officeart/2005/8/layout/hierarchy4"/>
    <dgm:cxn modelId="{78C971C4-3F38-014C-9A95-5858A0DBF29B}" type="presParOf" srcId="{DB2ED723-5724-9743-B4BF-ADB5F97FB42E}" destId="{C754766B-2A38-1943-8314-9A3A0F405C2D}" srcOrd="1" destOrd="0" presId="urn:microsoft.com/office/officeart/2005/8/layout/hierarchy4"/>
    <dgm:cxn modelId="{B4A81C2C-D0E1-184D-AC79-D8257F040D22}" type="presParOf" srcId="{0396E32A-C255-F344-B414-4FC5FF49CC5A}" destId="{3669F3D2-A9B8-A149-94EF-F004C2E6464D}" srcOrd="3" destOrd="0" presId="urn:microsoft.com/office/officeart/2005/8/layout/hierarchy4"/>
    <dgm:cxn modelId="{857F94CF-2C0C-C441-B68C-15A82631ABBC}" type="presParOf" srcId="{0396E32A-C255-F344-B414-4FC5FF49CC5A}" destId="{010706CF-4F28-1447-8345-6EB23301C5BF}" srcOrd="4" destOrd="0" presId="urn:microsoft.com/office/officeart/2005/8/layout/hierarchy4"/>
    <dgm:cxn modelId="{BA8B48FE-1C23-B045-A67D-E2B15F4B4F4D}" type="presParOf" srcId="{010706CF-4F28-1447-8345-6EB23301C5BF}" destId="{5B9A5167-9C35-EE4F-A496-CFC95A66C39C}" srcOrd="0" destOrd="0" presId="urn:microsoft.com/office/officeart/2005/8/layout/hierarchy4"/>
    <dgm:cxn modelId="{B374FDA2-AEE9-0048-ABBB-705A67546182}" type="presParOf" srcId="{010706CF-4F28-1447-8345-6EB23301C5BF}" destId="{AD2C0982-D3A3-874C-A0B5-0078373543A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F98EA-7723-4F41-B030-8D4B9072EB45}">
      <dsp:nvSpPr>
        <dsp:cNvPr id="0" name=""/>
        <dsp:cNvSpPr/>
      </dsp:nvSpPr>
      <dsp:spPr>
        <a:xfrm>
          <a:off x="0" y="0"/>
          <a:ext cx="7239000" cy="53834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Four different stages are used</a:t>
          </a:r>
          <a:r>
            <a:rPr 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:</a:t>
          </a:r>
          <a:endParaRPr 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7239000" cy="538349"/>
      </dsp:txXfrm>
    </dsp:sp>
    <dsp:sp modelId="{4543BE8B-F126-A64F-83F6-C9B6AB912E3B}">
      <dsp:nvSpPr>
        <dsp:cNvPr id="0" name=""/>
        <dsp:cNvSpPr/>
      </dsp:nvSpPr>
      <dsp:spPr>
        <a:xfrm>
          <a:off x="0" y="545252"/>
          <a:ext cx="7239000" cy="2382660"/>
        </a:xfrm>
        <a:prstGeom prst="rect">
          <a:avLst/>
        </a:prstGeom>
        <a:solidFill>
          <a:schemeClr val="bg1"/>
        </a:solidFill>
        <a:ln w="38100" cap="flat" cmpd="sng" algn="ctr">
          <a:solidFill>
            <a:schemeClr val="accent1">
              <a:lumMod val="75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ea typeface="+mn-ea"/>
            </a:rPr>
            <a:t>Substitute bytes </a:t>
          </a:r>
          <a:r>
            <a:rPr lang="en-US" sz="2000" kern="1200" dirty="0" smtClean="0">
              <a:ea typeface="+mn-ea"/>
            </a:rPr>
            <a:t>– uses an S-box to perform a byte-by-byte substitution of the block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ea typeface="+mn-ea"/>
            </a:rPr>
            <a:t>ShiftRows</a:t>
          </a:r>
          <a:r>
            <a:rPr lang="en-US" sz="2000" kern="1200" dirty="0" smtClean="0">
              <a:ea typeface="+mn-ea"/>
            </a:rPr>
            <a:t> – a simple permutation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err="1" smtClean="0">
              <a:ea typeface="+mn-ea"/>
            </a:rPr>
            <a:t>MixColumns</a:t>
          </a:r>
          <a:r>
            <a:rPr lang="en-US" sz="2000" kern="1200" dirty="0" smtClean="0">
              <a:ea typeface="+mn-ea"/>
            </a:rPr>
            <a:t> – a substitution that makes use of arithmetic over GF(2</a:t>
          </a:r>
          <a:r>
            <a:rPr lang="en-US" sz="2000" kern="1200" baseline="30000" dirty="0" smtClean="0">
              <a:ea typeface="+mn-ea"/>
            </a:rPr>
            <a:t>8</a:t>
          </a:r>
          <a:r>
            <a:rPr lang="en-US" sz="2000" kern="1200" dirty="0" smtClean="0">
              <a:ea typeface="+mn-ea"/>
            </a:rPr>
            <a:t>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>
              <a:ea typeface="+mn-ea"/>
            </a:rPr>
            <a:t>AddRoundKey</a:t>
          </a:r>
          <a:r>
            <a:rPr lang="en-US" sz="2000" kern="1200" dirty="0" smtClean="0">
              <a:ea typeface="+mn-ea"/>
            </a:rPr>
            <a:t> – a simple bitwise XOR of the current block with a portion of the expanded key</a:t>
          </a:r>
        </a:p>
      </dsp:txBody>
      <dsp:txXfrm>
        <a:off x="0" y="545252"/>
        <a:ext cx="7239000" cy="2382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31E95-656C-0046-BF22-0866F7A08318}">
      <dsp:nvSpPr>
        <dsp:cNvPr id="0" name=""/>
        <dsp:cNvSpPr/>
      </dsp:nvSpPr>
      <dsp:spPr>
        <a:xfrm>
          <a:off x="0" y="0"/>
          <a:ext cx="3565525" cy="43037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bg2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ea typeface="+mn-ea"/>
            </a:rPr>
            <a:t>Rationale:</a:t>
          </a:r>
          <a:endParaRPr lang="en-US" sz="4800" kern="1200" dirty="0"/>
        </a:p>
      </dsp:txBody>
      <dsp:txXfrm>
        <a:off x="0" y="0"/>
        <a:ext cx="3565525" cy="1291113"/>
      </dsp:txXfrm>
    </dsp:sp>
    <dsp:sp modelId="{B4BF46BC-3A33-6149-9393-EC1CD0316560}">
      <dsp:nvSpPr>
        <dsp:cNvPr id="0" name=""/>
        <dsp:cNvSpPr/>
      </dsp:nvSpPr>
      <dsp:spPr>
        <a:xfrm>
          <a:off x="356552" y="1292374"/>
          <a:ext cx="2852420" cy="12976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Is as simple as possible and affects every bit of State</a:t>
          </a:r>
        </a:p>
      </dsp:txBody>
      <dsp:txXfrm>
        <a:off x="394558" y="1330380"/>
        <a:ext cx="2776408" cy="1221616"/>
      </dsp:txXfrm>
    </dsp:sp>
    <dsp:sp modelId="{681F0B88-DB2E-FB4E-836C-9656ECDCAECA}">
      <dsp:nvSpPr>
        <dsp:cNvPr id="0" name=""/>
        <dsp:cNvSpPr/>
      </dsp:nvSpPr>
      <dsp:spPr>
        <a:xfrm>
          <a:off x="356552" y="2789638"/>
          <a:ext cx="2852420" cy="12976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complexity of the round key expansion plus the complexity of the other stages of AES ensure security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sp:txBody>
      <dsp:txXfrm>
        <a:off x="394558" y="2827644"/>
        <a:ext cx="2776408" cy="12216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9547B-5732-A94A-AD6A-3AA2B292FE31}">
      <dsp:nvSpPr>
        <dsp:cNvPr id="0" name=""/>
        <dsp:cNvSpPr/>
      </dsp:nvSpPr>
      <dsp:spPr>
        <a:xfrm>
          <a:off x="0" y="518927"/>
          <a:ext cx="4800600" cy="408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374904" rIns="372580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Knowledge of a part of the cipher key or round key does not enable calculation of many other round-key bits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An invertible transformation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Speed on a wide range of processors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Usage of round constants to eliminate symmetries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Diffusion of cipher key differences into the round keys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Enough nonlinearity to prohibit the full determination of round key differences from cipher key differences only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Simplicity of description</a:t>
          </a:r>
          <a:endParaRPr lang="en-US" sz="1800" kern="1200" dirty="0"/>
        </a:p>
      </dsp:txBody>
      <dsp:txXfrm>
        <a:off x="0" y="518927"/>
        <a:ext cx="4800600" cy="4082400"/>
      </dsp:txXfrm>
    </dsp:sp>
    <dsp:sp modelId="{145B3E17-2DA7-6B45-BEAA-2B9A7D3B217D}">
      <dsp:nvSpPr>
        <dsp:cNvPr id="0" name=""/>
        <dsp:cNvSpPr/>
      </dsp:nvSpPr>
      <dsp:spPr>
        <a:xfrm>
          <a:off x="0" y="248098"/>
          <a:ext cx="4565649" cy="53136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specific criteria that were used are</a:t>
          </a:r>
          <a:r>
            <a:rPr lang="en-US" sz="1800" kern="1200" dirty="0" smtClean="0"/>
            <a:t>:</a:t>
          </a:r>
          <a:endParaRPr lang="en-US" sz="1800" kern="1200" dirty="0"/>
        </a:p>
      </dsp:txBody>
      <dsp:txXfrm>
        <a:off x="25939" y="274037"/>
        <a:ext cx="451377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D8B98-68EB-1F48-9CBD-13820C72237A}">
      <dsp:nvSpPr>
        <dsp:cNvPr id="0" name=""/>
        <dsp:cNvSpPr/>
      </dsp:nvSpPr>
      <dsp:spPr>
        <a:xfrm>
          <a:off x="0" y="0"/>
          <a:ext cx="4210050" cy="121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rPr>
            <a:t>Two separate changes are needed to bring the decryption structure in line with the encryption structure</a:t>
          </a:r>
          <a:endParaRPr lang="en-US" sz="17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09" y="35709"/>
        <a:ext cx="2894438" cy="1147782"/>
      </dsp:txXfrm>
    </dsp:sp>
    <dsp:sp modelId="{1449B5AE-1528-3C49-9519-948A30667D89}">
      <dsp:nvSpPr>
        <dsp:cNvPr id="0" name=""/>
        <dsp:cNvSpPr/>
      </dsp:nvSpPr>
      <dsp:spPr>
        <a:xfrm>
          <a:off x="371474" y="1422399"/>
          <a:ext cx="4210050" cy="121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first two stages of the decryption round need to be interchanged</a:t>
          </a:r>
        </a:p>
      </dsp:txBody>
      <dsp:txXfrm>
        <a:off x="407183" y="1458108"/>
        <a:ext cx="2974677" cy="1147782"/>
      </dsp:txXfrm>
    </dsp:sp>
    <dsp:sp modelId="{3B6FF59A-1DAC-8A47-9105-EF87DEB6E1E1}">
      <dsp:nvSpPr>
        <dsp:cNvPr id="0" name=""/>
        <dsp:cNvSpPr/>
      </dsp:nvSpPr>
      <dsp:spPr>
        <a:xfrm>
          <a:off x="742949" y="2844799"/>
          <a:ext cx="4210050" cy="12192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>
          <a:solidFill>
            <a:schemeClr val="tx1"/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rPr>
            <a:t>The second two stages of the decryption round need to be interchanged</a:t>
          </a:r>
          <a:endParaRPr lang="en-AU" sz="17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ea typeface="+mn-ea"/>
          </a:endParaRPr>
        </a:p>
      </dsp:txBody>
      <dsp:txXfrm>
        <a:off x="778658" y="2880508"/>
        <a:ext cx="2974677" cy="1147782"/>
      </dsp:txXfrm>
    </dsp:sp>
    <dsp:sp modelId="{464FC045-E72C-9345-99CB-5FB97D0ED5C9}">
      <dsp:nvSpPr>
        <dsp:cNvPr id="0" name=""/>
        <dsp:cNvSpPr/>
      </dsp:nvSpPr>
      <dsp:spPr>
        <a:xfrm>
          <a:off x="341757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38100" cap="flat" cmpd="sng" algn="ctr">
          <a:solidFill>
            <a:schemeClr val="bg2">
              <a:lumMod val="50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595878" y="924560"/>
        <a:ext cx="435864" cy="596341"/>
      </dsp:txXfrm>
    </dsp:sp>
    <dsp:sp modelId="{4DE87F03-0F21-3D43-90DF-A9451F160134}">
      <dsp:nvSpPr>
        <dsp:cNvPr id="0" name=""/>
        <dsp:cNvSpPr/>
      </dsp:nvSpPr>
      <dsp:spPr>
        <a:xfrm>
          <a:off x="3789045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38100" cap="flat" cmpd="sng" algn="ctr">
          <a:solidFill>
            <a:schemeClr val="bg2">
              <a:lumMod val="5000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967353" y="2338832"/>
        <a:ext cx="435864" cy="5963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CB4E7-27C0-884A-8DC6-778A2C3FE5CF}">
      <dsp:nvSpPr>
        <dsp:cNvPr id="0" name=""/>
        <dsp:cNvSpPr/>
      </dsp:nvSpPr>
      <dsp:spPr>
        <a:xfrm>
          <a:off x="6755" y="0"/>
          <a:ext cx="2313973" cy="4572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19050">
          <a:solidFill>
            <a:schemeClr val="bg2">
              <a:lumMod val="50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transformations AddRoundKey and </a:t>
          </a:r>
          <a:r>
            <a:rPr lang="en-US" sz="23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do not alter the sequence of bytes in State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4529" y="67774"/>
        <a:ext cx="2178425" cy="4436452"/>
      </dsp:txXfrm>
    </dsp:sp>
    <dsp:sp modelId="{F07597C6-616F-604F-9A31-B60C13024E98}">
      <dsp:nvSpPr>
        <dsp:cNvPr id="0" name=""/>
        <dsp:cNvSpPr/>
      </dsp:nvSpPr>
      <dsp:spPr>
        <a:xfrm>
          <a:off x="2676031" y="0"/>
          <a:ext cx="2313973" cy="4572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19050">
          <a:solidFill>
            <a:schemeClr val="bg2">
              <a:lumMod val="50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 we view the key as a sequence of words, then both AddRoundKey and </a:t>
          </a:r>
          <a:r>
            <a:rPr lang="en-US" sz="23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InvMixColumns</a:t>
          </a: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operate on State one column at a time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743805" y="67774"/>
        <a:ext cx="2178425" cy="4436452"/>
      </dsp:txXfrm>
    </dsp:sp>
    <dsp:sp modelId="{5B9A5167-9C35-EE4F-A496-CFC95A66C39C}">
      <dsp:nvSpPr>
        <dsp:cNvPr id="0" name=""/>
        <dsp:cNvSpPr/>
      </dsp:nvSpPr>
      <dsp:spPr>
        <a:xfrm>
          <a:off x="5345307" y="0"/>
          <a:ext cx="2313973" cy="45720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135000"/>
              </a:schemeClr>
            </a:duotone>
          </a:blip>
          <a:tile tx="0" ty="0" sx="40000" sy="40000" flip="none" algn="tl"/>
        </a:blipFill>
        <a:ln w="19050">
          <a:solidFill>
            <a:schemeClr val="bg2">
              <a:lumMod val="50000"/>
            </a:schemeClr>
          </a:solidFill>
        </a:ln>
        <a:effectLst>
          <a:outerShdw blurRad="38100" dist="25400" dir="54000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These two operations are linear with respect to the column input</a:t>
          </a:r>
          <a:endParaRPr lang="en-US" sz="2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13081" y="67774"/>
        <a:ext cx="2178425" cy="4436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92083-BA42-4F40-BFD2-BA219F843ED2}" type="datetimeFigureOut">
              <a:rPr lang="en-US" smtClean="0"/>
              <a:pPr/>
              <a:t>22/07/2024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BB251-14E1-E240-B194-6CC8848EB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</a:defRPr>
            </a:lvl1pPr>
          </a:lstStyle>
          <a:p>
            <a:pPr>
              <a:defRPr/>
            </a:pPr>
            <a:fld id="{8468D2DB-E8A3-5946-9873-9C999757F12A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838C5-D210-634D-AD54-173CE2131589}" type="slidenum">
              <a:rPr lang="en-AU">
                <a:latin typeface="Arial" pitchFamily="-84" charset="0"/>
              </a:rPr>
              <a:pPr/>
              <a:t>1</a:t>
            </a:fld>
            <a:endParaRPr lang="en-AU">
              <a:latin typeface="Arial" pitchFamily="-8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Times New Roman" pitchFamily="-84" charset="0"/>
                <a:ea typeface="ＭＳ Ｐゴシック" pitchFamily="-84" charset="-128"/>
                <a:cs typeface="ＭＳ Ｐゴシック" pitchFamily="-84" charset="-128"/>
              </a:rPr>
              <a:t>Lecture slides prepared for “Cryptography and Network Security”, 7/e, by William Stallings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Chapter 6 – “</a:t>
            </a:r>
            <a:r>
              <a:rPr lang="en-AU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Advanced Encryption Standard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”.</a:t>
            </a:r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AU" dirty="0" smtClean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/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352C-0EEA-EE41-BEA7-D86846AD522C}" type="slidenum">
              <a:rPr lang="en-AU">
                <a:latin typeface="Arial" pitchFamily="-84" charset="0"/>
              </a:rPr>
              <a:pPr/>
              <a:t>10</a:t>
            </a:fld>
            <a:endParaRPr lang="en-AU">
              <a:latin typeface="Arial" pitchFamily="-8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finite field with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</a:t>
            </a:r>
            <a:r>
              <a:rPr lang="en-US" sz="1200" b="0" i="1" kern="1200" baseline="30000" dirty="0" err="1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 elements is denoted GF(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</a:t>
            </a:r>
            <a:r>
              <a:rPr lang="en-US" sz="1200" b="0" i="1" kern="1200" baseline="30000" dirty="0" err="1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) and is also called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Galois field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 of order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</a:t>
            </a:r>
            <a:r>
              <a:rPr lang="en-US" sz="1200" b="0" i="1" kern="1200" baseline="30000" dirty="0" err="1" smtClean="0">
                <a:solidFill>
                  <a:schemeClr val="tx1"/>
                </a:solidFill>
                <a:effectLst/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90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6.4 depicts the structure of a full encryption round.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51186-7F84-1D42-B3A8-BF536C04C5E0}" type="slidenum">
              <a:rPr lang="en-AU" smtClean="0">
                <a:latin typeface="Arial" pitchFamily="-84" charset="0"/>
              </a:rPr>
              <a:pPr/>
              <a:t>11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B81921-5D11-2649-9E61-C285359FE1C6}" type="slidenum">
              <a:rPr lang="en-AU">
                <a:latin typeface="Arial" pitchFamily="-84" charset="0"/>
              </a:rPr>
              <a:pPr/>
              <a:t>12</a:t>
            </a:fld>
            <a:endParaRPr lang="en-AU">
              <a:latin typeface="Arial" pitchFamily="-8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substitute byte transformation , called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SubBytes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is a simple table lookup (Figure 6.5a).</a:t>
            </a:r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ABA1AE-ED2C-4F4A-9C73-B690BC5BF729}" type="slidenum">
              <a:rPr lang="en-AU">
                <a:latin typeface="Arial" pitchFamily="-84" charset="0"/>
              </a:rPr>
              <a:pPr/>
              <a:t>13</a:t>
            </a:fld>
            <a:endParaRPr lang="en-AU">
              <a:latin typeface="Arial" pitchFamily="-8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forward shift row transformation 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is depicted in Figure 6.7a. The first row of State  is not altered. For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second row, a 1-byte circular left shift is performed. For the third row, a 2-byte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circular left shift is performed. For the fourth row, a 3-byte circular left shift is performed.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following is an example of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inverse shift row transformation , called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performs the circular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shifts in the opposite direction for each of the last three rows, with a 1-byte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circular right shift for the second row, and so 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forward mix column transformation,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operates on each column individually. Each byte of a column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mapped into a new value that is a function of all four bytes in that column.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transformation can be defined by the following matrix multiplication on State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(Figure 6.7b)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Each element in the product matrix is the sum of products of elements of one row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one column. In this case, the individual additions and multiplications  are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performed in GF(2</a:t>
            </a:r>
            <a:r>
              <a:rPr lang="en-US" baseline="30000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).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0212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AES defines a 16 *  16 matrix of byte values, called an S-box (Table 6.2a), that contains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 permutation of all possible 256 8-bit values. Each individual byte of State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mapped into a new byte in the following way: The leftmost 4 bits of the byte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used as a row value and the rightmost 4 bits are used as a column value.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These row and column values serve as indexes into the S-box to select a unique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8-bit output value. For example, the hexadecimal value {95} references row 9,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column 5 of the S-box, which contains the value {2A}. Accordingly, the value {95}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mapped into the value {2A}.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6FA173-A18B-4541-8D0F-321A212E85EA}" type="slidenum">
              <a:rPr lang="en-AU" smtClean="0">
                <a:latin typeface="Arial" pitchFamily="-84" charset="0"/>
              </a:rPr>
              <a:pPr/>
              <a:t>14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inverse substitute byte transformation , called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InvSubBytes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makes use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inverse S-box shown in Table 6.2b.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1227A5-16D0-8E4F-843F-D8710F30B611}" type="slidenum">
              <a:rPr lang="en-AU" smtClean="0">
                <a:latin typeface="Arial" pitchFamily="-84" charset="0"/>
              </a:rPr>
              <a:pPr/>
              <a:t>15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S-box is designed to be resistant to known cryptanalytic attacks.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Specifically, the Rijndael developers sought a design that has a low correlation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Between input bits and output bits and the property that the output is not a linear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mathematical function of the input [DAEM01]. The nonlinearity is due to the use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multiplicative inverse.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D479F-36A0-7241-83FB-86FD35AEEF07}" type="slidenum">
              <a:rPr lang="en-AU" smtClean="0">
                <a:latin typeface="Arial" pitchFamily="-84" charset="0"/>
              </a:rPr>
              <a:pPr/>
              <a:t>16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B20F2-45C8-0547-817A-711951A798F9}" type="slidenum">
              <a:rPr lang="en-AU">
                <a:latin typeface="Arial" pitchFamily="-84" charset="0"/>
              </a:rPr>
              <a:pPr/>
              <a:t>17</a:t>
            </a:fld>
            <a:endParaRPr lang="en-AU">
              <a:latin typeface="Arial" pitchFamily="-8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shift row transformation is more substantial than it may first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appear. This is because the State , as well as the cipher input and output, is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treated as an array of four 4-byte columns. Thus, on encryption, the first 4 bytes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plaintext are copied to the first column of State , and so on. Furthermore,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as will be seen, the round key is applied to State  column by column. Thus, a row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 moves an individual byte from one column to another, which is a linear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distance of a multiple of 4 bytes. Also note that the transformation ensures that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4 bytes of one column are spread out to four different columns. Figure 6.4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illustrates the effect.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coefficients of the matrix in Equation (6.3) are based on a linear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code with maximal distance between code words, which ensures a good mixing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among the bytes of each column. The mix column transformation combined with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shift row transformation ensures that after a few rounds all output bits depend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all input bits. See [DAEM99] for a discussion.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addition, the choice of coefficients in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which are all {01}, { 02},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{ 03}, was influenced by implementation considerations. As was discussed, multiplication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 these coefficients involves at most a shift and an XOR. The coefficients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are more formidable to implement. However, encryption was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deemed more important than decryption for two reasons: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1.  For the CFB and OFB cipher modes (Figures 7.5 and 7.6; described in Chapter 7),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only encryption is used.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2.  As with any block cipher, AES can be used to construct a message authentication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code (Chapter 13), and for this, only encryption is used.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FD9-6E7C-AB47-82CB-1B1003815B61}" type="slidenum">
              <a:rPr lang="en-AU" smtClean="0">
                <a:latin typeface="Arial" pitchFamily="-84" charset="0"/>
              </a:rPr>
              <a:pPr/>
              <a:t>18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B7186A-DEB4-6843-9C4A-CDE6A09B60D1}" type="slidenum">
              <a:rPr lang="en-AU">
                <a:latin typeface="Arial" pitchFamily="-84" charset="0"/>
              </a:rPr>
              <a:pPr/>
              <a:t>19</a:t>
            </a:fld>
            <a:endParaRPr lang="en-AU">
              <a:latin typeface="Arial" pitchFamily="-8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 the forward add round key transformation 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called AddRoundKey, the 128 bits of State  are bitwise XORed with the 128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bits of the round key. As shown in Figure 6.5b, the operation is viewed as a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columnwise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 between the 4 bytes of a State  column and one word of the round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key; it can also be viewed as a byte-level operation.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add round key transformation is as simple as possible and affects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every bit of State . The complexity of the round key expansion, plus the complexity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other stages of AES, ensure security.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Advanced Encryption Standard (AES) was published by the National Institute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Standards and Technology (NIST) in 2001. AES is a symmetric block cipher that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intended to replace DES as the approved standard for a wide range of applications.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Compared to public-key ciphers such as RSA, the structure of AES and most symmetric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ciphers is quite complex and cannot be explained as easily as many other cryptographic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algorithms. Accordingly, the reader may wish to begin with a simplified version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AES, which is described in Appendix 5B. This version allows the reader to perform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encryption and decryption by hand and gain a good understanding of the working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algorithm details. Classroom experience indicates that a study of this simplified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version enhances understanding of AES.  One possible approach is to read the chapter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first, then carefully read Appendix W, and then re-read the main body of the chapter.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Appendix H looks at the evaluation criteria used by NIST to select from among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candidates for AES, plus the rationale for picking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Rijndael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, which was the winning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candidate. This material is useful in understanding not just the AES design but also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criteria by which to judge any symmetric encryption algorithm.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10E2E4-7EF1-9740-B874-0923C8317D3F}" type="slidenum">
              <a:rPr lang="en-AU" smtClean="0">
                <a:latin typeface="Arial" pitchFamily="-84" charset="0"/>
              </a:rPr>
              <a:pPr/>
              <a:t>2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52D02-F99A-5645-A151-A53B4131D954}" type="slidenum">
              <a:rPr lang="en-AU">
                <a:latin typeface="Arial" pitchFamily="-84" charset="0"/>
              </a:rPr>
              <a:pPr/>
              <a:t>20</a:t>
            </a:fld>
            <a:endParaRPr lang="en-AU">
              <a:latin typeface="Arial" pitchFamily="-8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Figure 6.8 is another view of a single round of AES, emphasizing the mechanisms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inputs of each transformation.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90BF03-7E2C-C345-A609-7EB917678F68}" type="slidenum">
              <a:rPr lang="en-AU">
                <a:latin typeface="Arial" pitchFamily="-84" charset="0"/>
              </a:rPr>
              <a:pPr/>
              <a:t>21</a:t>
            </a:fld>
            <a:endParaRPr lang="en-AU">
              <a:latin typeface="Arial" pitchFamily="-8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AES key expansion algorithm takes as input a four-word (16-byte) key and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produces a linear array of 44 words (176 bytes). This is sufficient to provide a four word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round key for the initial AddRoundKey stage and each of the 10 rounds of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cipher.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pseudocode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on the next page describes the expansion.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key is copied into the first four words of the expanded key. The remainder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expanded key is filled in four words at a time. Each added word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[i]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depends on the immediately preceding word,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-  1], and the word four positions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back,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-  4]. In three out of four cases, a simple XOR is used. For a word whose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position in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array is a multiple of 4, a more complex function is used.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FE621-EEF9-6041-BC1C-8ABF6C760EE6}" type="slidenum">
              <a:rPr lang="en-AU">
                <a:latin typeface="Arial" pitchFamily="-84" charset="0"/>
              </a:rPr>
              <a:pPr/>
              <a:t>22</a:t>
            </a:fld>
            <a:endParaRPr lang="en-AU">
              <a:latin typeface="Arial" pitchFamily="-8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6.9 illustrates the generation of the expanded key, using the symbol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to represent that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complex function.</a:t>
            </a:r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D21BAF-D79C-924B-B52C-F6C67F3DDD4A}" type="slidenum">
              <a:rPr lang="en-AU">
                <a:latin typeface="Arial" pitchFamily="-84" charset="0"/>
              </a:rPr>
              <a:pPr/>
              <a:t>23</a:t>
            </a:fld>
            <a:endParaRPr lang="en-AU">
              <a:latin typeface="Arial" pitchFamily="-8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Rijndael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developers designed the expansion key algorithm to be resistant to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known cryptanalytic attacks. The inclusion of a round-dependent round constant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eliminates the symmetry, or similarity, between the ways in which round keys are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generated in different rounds. The specific criteria that were used are [DAEM99]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Knowledge of a part of the cipher key or round key does not enable calculation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many other round-key bits.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An invertible transformation [i.e., knowledge of any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consecutive words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expanded key enables regeneration of the entire expanded key (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=  key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size in words)].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Speed on a wide range of processors.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Usage of round constants to eliminate symmetries.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Diffusion of cipher key differences into the round keys; that is, each key bit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affects many round key bits.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Enough nonlinearity to prohibit the full determination of round key differences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from cipher key differences only.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 Simplicity of description.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pPr eaLnBrk="1" hangingPunct="1"/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authors do not quantify the first point on the preceding list, but the idea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that if you know less than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Nk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consecutive words of either the cipher key or one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round keys, then it is difficult to reconstruct the remaining unknown bits.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fewer bits one knows, the more difficult it is to do the reconstruction or to determine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other bits in the key expansion.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5C6549-4801-2942-9A8F-B31F51D24AF2}" type="slidenum">
              <a:rPr lang="en-AU">
                <a:latin typeface="Arial" pitchFamily="-84" charset="0"/>
              </a:rPr>
              <a:pPr/>
              <a:t>24</a:t>
            </a:fld>
            <a:endParaRPr lang="en-AU">
              <a:latin typeface="Arial" pitchFamily="-8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As was mentioned, the AES decryption cipher is not identical to the encryption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(Figure 6.3). That is, the sequence of transformations for decryption differs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from that for encryption, although the form of the key schedules for encryption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decryption is the same. This has the disadvantage that two separate software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or firmware modules are needed for applications that require both encryption and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 There is, however, an equivalent version of the decryption algorithm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has the same structure as the encryption algorithm. The equivalent version has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same sequence of transformations as the encryption algorithm (with transformations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replaced by their inverses). To achieve this equivalence, a change in key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schedule is needed.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Two separate changes are needed to bring the decryption structure in line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with the encryption structure. As illustrated in Figure 6.3, an encryption round has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structure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SubBytes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AddRoundKey. The standard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 round has the structure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InvSubBytes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AddRoundKey,</a:t>
            </a:r>
          </a:p>
          <a:p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. Thus, the first two stages of the decryption round need to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 interchanged, and the second two stages of the decryption round need to be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interchanged.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InvShiftRows affects the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of bytes in State  but does not alter byte contents and does not depend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byte contents to perform its transformation. InvSubBytes affects the contents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bytes in State  but does not alter byte sequence and does not depend on byte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sequence to perform its transformation. Thus, these two operations commute and</a:t>
            </a:r>
          </a:p>
          <a:p>
            <a:r>
              <a:rPr lang="en-US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can be interchanged.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0A3DB6-B437-7E46-B84D-4756016FD173}" type="slidenum">
              <a:rPr lang="en-AU" smtClean="0">
                <a:latin typeface="Arial" pitchFamily="-84" charset="0"/>
              </a:rPr>
              <a:pPr/>
              <a:t>25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transformations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 and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do not alter the sequence of bytes in State . If we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view the key as a sequence of words, then both AddRoundKey and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InvMixColumns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operate on State  one column at a time. These two operations are linear with respect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the column input.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9A0A5-0B62-1D43-B2C4-23F666D3CB1E}" type="slidenum">
              <a:rPr lang="en-AU" smtClean="0">
                <a:latin typeface="Arial" pitchFamily="-84" charset="0"/>
              </a:rPr>
              <a:pPr/>
              <a:t>26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5FCFB-A3AD-7E4B-BBAB-398317BD902F}" type="slidenum">
              <a:rPr lang="en-AU">
                <a:latin typeface="Arial" pitchFamily="-84" charset="0"/>
              </a:rPr>
              <a:pPr/>
              <a:t>27</a:t>
            </a:fld>
            <a:endParaRPr lang="en-AU">
              <a:latin typeface="Arial" pitchFamily="-8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6.10 illustrates the equivalent decryption algorithm.</a:t>
            </a:r>
            <a:endParaRPr lang="en-AU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33919-2259-8442-A215-F1F2A4B93F25}" type="slidenum">
              <a:rPr lang="en-AU">
                <a:latin typeface="Arial" pitchFamily="-84" charset="0"/>
              </a:rPr>
              <a:pPr/>
              <a:t>28</a:t>
            </a:fld>
            <a:endParaRPr lang="en-AU">
              <a:latin typeface="Arial" pitchFamily="-8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Rijndael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proposal [DAEM99] provides some suggestions for efficient implementation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on 8-bit processors, typical for current smart cards, and on 32-bit processors,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typical for PCs.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AES can be implemented very efficiently on an 8-bit processor.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AddRoundKey is a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bytewise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XOR operation.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is a simple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byteshifting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operation.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SubBytes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operates at the byte level and only requires a table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256 bytes.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transformation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requires matrix multiplication in the field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GF(2</a:t>
            </a:r>
            <a:r>
              <a:rPr lang="en-US" baseline="30000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), which means that all operations are carried out on bytes.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only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requires multiplication by {02} and {03}, which, as we have seen, involved simple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shifts, conditional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and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. This can be implemented in a more efficient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way that eliminates the shifts and conditional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.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68D2DB-E8A3-5946-9873-9C999757F12A}" type="slidenum">
              <a:rPr lang="en-AU" smtClean="0"/>
              <a:pPr>
                <a:defRPr/>
              </a:pPr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82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564CDF-3D33-9947-AC9C-8B1F1B7D0F94}" type="slidenum">
              <a:rPr lang="en-AU">
                <a:latin typeface="Arial" pitchFamily="-84" charset="0"/>
              </a:rPr>
              <a:pPr/>
              <a:t>3</a:t>
            </a:fld>
            <a:endParaRPr lang="en-AU">
              <a:latin typeface="Arial" pitchFamily="-8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39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68D2DB-E8A3-5946-9873-9C999757F12A}" type="slidenum">
              <a:rPr lang="en-AU" smtClean="0"/>
              <a:pPr>
                <a:defRPr/>
              </a:pPr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539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F3BD3-6F3C-694C-8E1B-CF3CF7A9ECD3}" type="slidenum">
              <a:rPr lang="en-AU">
                <a:latin typeface="Arial" pitchFamily="-84" charset="0"/>
              </a:rPr>
              <a:pPr/>
              <a:t>81</a:t>
            </a:fld>
            <a:endParaRPr lang="en-AU">
              <a:latin typeface="Arial" pitchFamily="-8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Chapter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6 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564CDF-3D33-9947-AC9C-8B1F1B7D0F94}" type="slidenum">
              <a:rPr lang="en-AU">
                <a:latin typeface="Arial" pitchFamily="-84" charset="0"/>
              </a:rPr>
              <a:pPr/>
              <a:t>4</a:t>
            </a:fld>
            <a:endParaRPr lang="en-AU">
              <a:latin typeface="Arial" pitchFamily="-8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1E74D2-3F03-3243-A1F1-330250C6D9FA}" type="slidenum">
              <a:rPr lang="en-AU">
                <a:latin typeface="Arial" pitchFamily="-84" charset="0"/>
              </a:rPr>
              <a:pPr/>
              <a:t>5</a:t>
            </a:fld>
            <a:endParaRPr lang="en-AU">
              <a:latin typeface="Arial" pitchFamily="-8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6.1 shows the overall structure of the AES encryption process. The cipher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takes a plaintext block size of 128 bits, or 16 bytes. The key length can be 16, 24, or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32 bytes (128, 192, or 256 bits). The algorithm is referred to as AES-128, AES-192, or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AES-256, depending on the key length.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511A4-E535-6742-AB8A-0C6D2D1966EA}" type="slidenum">
              <a:rPr lang="en-AU">
                <a:latin typeface="Arial" pitchFamily="-84" charset="0"/>
              </a:rPr>
              <a:pPr/>
              <a:t>6</a:t>
            </a:fld>
            <a:endParaRPr lang="en-AU">
              <a:latin typeface="Arial" pitchFamily="-8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input to the encryption and decryption algorithms is a single 128-bit block.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FIPS PUB 197, this block is depicted as a 4 *  4 square matrix of bytes. This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block is copied into the State  array, which is modified at each stage of encryption or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 After the final stage, State  is copied to an output matrix. These operations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are depicted in Figure 6.2a. Similarly, the key is depicted as a square matrix of bytes.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key is then expanded into an array of key schedule words. Figure 6.2b shows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expansion for the 128-bit key. Each word is four bytes, and the total key schedule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is 44 words for the 128-bit key. Note that the ordering of bytes within a matrix is by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column. So, for example, the first four bytes of a 128-bit plaintext input to the encryption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occupy the first column of the in  matrix, the second four bytes occupy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second column, and so on. Similarly, the first four bytes of the expanded key, which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form a word, occupy the first column of the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 matrix.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 The cipher consists of </a:t>
            </a:r>
            <a:r>
              <a:rPr lang="en-US" i="1" dirty="0" smtClean="0"/>
              <a:t>N</a:t>
            </a:r>
            <a:r>
              <a:rPr lang="en-US" dirty="0" smtClean="0"/>
              <a:t>  rounds, where the number of rounds depends on the</a:t>
            </a:r>
          </a:p>
          <a:p>
            <a:pPr>
              <a:defRPr/>
            </a:pPr>
            <a:r>
              <a:rPr lang="en-US" dirty="0" smtClean="0"/>
              <a:t>key length: 10 rounds for a 16-byte key, 12 rounds for a 24-byte key, and 14 rounds</a:t>
            </a:r>
          </a:p>
          <a:p>
            <a:pPr>
              <a:defRPr/>
            </a:pPr>
            <a:r>
              <a:rPr lang="en-US" dirty="0" smtClean="0"/>
              <a:t>for a 32-byte key (Table 6.1). The first </a:t>
            </a:r>
            <a:r>
              <a:rPr lang="en-US" i="1" dirty="0" smtClean="0"/>
              <a:t>N</a:t>
            </a:r>
            <a:r>
              <a:rPr lang="en-US" dirty="0" smtClean="0"/>
              <a:t> -  1 rounds consist of four distinct transformation</a:t>
            </a:r>
          </a:p>
          <a:p>
            <a:pPr>
              <a:defRPr/>
            </a:pPr>
            <a:r>
              <a:rPr lang="en-US" dirty="0" smtClean="0"/>
              <a:t>functions: SubBytes, ShiftRows, MixColumns, and AddRoundKey, which are</a:t>
            </a:r>
          </a:p>
          <a:p>
            <a:pPr>
              <a:defRPr/>
            </a:pPr>
            <a:r>
              <a:rPr lang="en-US" dirty="0" smtClean="0"/>
              <a:t>described subsequently. The final round contains only three transformations, and</a:t>
            </a:r>
          </a:p>
          <a:p>
            <a:pPr>
              <a:defRPr/>
            </a:pPr>
            <a:r>
              <a:rPr lang="en-US" dirty="0" smtClean="0"/>
              <a:t>there is a initial single transformation (AddRoundKey) before the first round, which</a:t>
            </a:r>
          </a:p>
          <a:p>
            <a:pPr>
              <a:defRPr/>
            </a:pPr>
            <a:r>
              <a:rPr lang="en-US" dirty="0" smtClean="0"/>
              <a:t>can be considered Round 0. Each transformation takes one or more 4 *  4 matrices</a:t>
            </a:r>
          </a:p>
          <a:p>
            <a:pPr>
              <a:defRPr/>
            </a:pPr>
            <a:r>
              <a:rPr lang="en-US" dirty="0" smtClean="0"/>
              <a:t> as input and produces a 4 *  4 matrix as output. Figure 6.1 shows that the output of</a:t>
            </a:r>
          </a:p>
          <a:p>
            <a:pPr>
              <a:defRPr/>
            </a:pPr>
            <a:r>
              <a:rPr lang="en-US" dirty="0" smtClean="0"/>
              <a:t>each round is a 4 *  4 matrix, with the output of the final round being the ciphertext.</a:t>
            </a:r>
          </a:p>
          <a:p>
            <a:pPr>
              <a:defRPr/>
            </a:pPr>
            <a:r>
              <a:rPr lang="en-US" dirty="0" smtClean="0"/>
              <a:t>Also, the key expansion function generates N +  1 round keys, each of which is a distinct</a:t>
            </a:r>
          </a:p>
          <a:p>
            <a:pPr>
              <a:defRPr/>
            </a:pPr>
            <a:r>
              <a:rPr lang="en-US" dirty="0" smtClean="0"/>
              <a:t>4 *  4 matrix. Each round key serves as one of the inputs to the AddRoundKey</a:t>
            </a:r>
          </a:p>
          <a:p>
            <a:pPr>
              <a:defRPr/>
            </a:pPr>
            <a:r>
              <a:rPr lang="en-US" dirty="0" smtClean="0"/>
              <a:t>transformation in each round.</a:t>
            </a:r>
            <a:endParaRPr lang="en-US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A32D76-911A-2040-9CE2-098566D28153}" type="slidenum">
              <a:rPr lang="en-AU" smtClean="0">
                <a:latin typeface="Arial" pitchFamily="-84" charset="0"/>
              </a:rPr>
              <a:pPr/>
              <a:t>7</a:t>
            </a:fld>
            <a:endParaRPr lang="en-AU" smtClean="0">
              <a:latin typeface="Arial" pitchFamily="-8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3178CD-E717-E34A-A881-B019EC9117C1}" type="slidenum">
              <a:rPr lang="en-AU">
                <a:latin typeface="Arial" pitchFamily="-84" charset="0"/>
              </a:rPr>
              <a:pPr/>
              <a:t>8</a:t>
            </a:fld>
            <a:endParaRPr lang="en-AU">
              <a:latin typeface="Arial" pitchFamily="-8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Figure 6.3 shows the AES cipher in more detail, indicating the sequence of transformations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 each round and showing the corresponding decryption function. As was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done in Chapter 4, we show encryption proceeding down the page and decryption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proceeding up the page.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A352C-0EEA-EE41-BEA7-D86846AD522C}" type="slidenum">
              <a:rPr lang="en-AU">
                <a:latin typeface="Arial" pitchFamily="-84" charset="0"/>
              </a:rPr>
              <a:pPr/>
              <a:t>9</a:t>
            </a:fld>
            <a:endParaRPr lang="en-AU">
              <a:latin typeface="Arial" pitchFamily="-8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Before delving into details, we can make several comments about the overall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AES structure.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1.  One noteworthy feature of this structure is that it is not a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Feistel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structure.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Recall that, in the classic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Feistel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structure, half of the data block is used to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modify the other half of the data block and then the halves are swapped. AES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instead processes the entire data block as a single matrix during each round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using substitutions and permutation.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2.  The key that is provided as input is expanded into an array of forty-four 32-bit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words,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[i ]. Four distinct words (128 bits) serve as a round key for each round;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these are indicated in Figure 6.3.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3.  Four different stages are used, one of permutation and three of substitution: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Substitute bytes:  Uses an S-box to perform a byte-by-byte substitution of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the block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simple permutation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:  A substitution that makes use of arithmetic over GF(2</a:t>
            </a:r>
            <a:r>
              <a:rPr lang="en-US" baseline="30000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)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• AddRoundKey:  A simple bitwise XOR of the current block with a portion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the expanded key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4.  The structure is quite simple. For both encryption and decryption,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cipher begins with an AddRoundKey stage, followed by nine rounds that each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includes all four stages, followed by a tenth round of three stages. 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5.  Only the AddRoundKey stage makes use of the key. For this reason, the cipher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begins and ends with an AddRoundKey stage. Any other stage, applied at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beginning or end, is reversible without knowledge of the key and so would add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no security.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6.  The AddRoundKey stage is, in effect, a form of Vernam cipher and by itself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would not be formidable. The other three stages together provide confusion,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diffusion, and nonlinearity, but by themselves would provide no security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because they do not use the key. We can view the cipher as alternating operations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of XOR encryption (AddRoundKey) of a block, followed by scrambling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of the block (the other three stages), followed by XOR encryption, and so on.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This scheme is both efficient and highly secure.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7.  Each stage is easily reversible. For the Substitute Byte,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ShiftRows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, and</a:t>
            </a:r>
          </a:p>
          <a:p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MixColumns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stages, an inverse function is used in the decryption algorithm.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For the AddRoundKey stage, the inverse is achieved by </a:t>
            </a:r>
            <a:r>
              <a:rPr lang="en-US" dirty="0" err="1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XORing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the same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round key to the block.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8.  As with most block ciphers, the decryption algorithm makes use of the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expanded key in reverse order. However, the decryption algorithm is not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identical to the encryption algorithm. This is a consequence of the particular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structure of AES.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9.  Once it is established that all four stages are reversible, it is easy to verify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that decryption does recover the plaintext. Figure 6.3 lays out encryption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and decryption going in opposite vertical directions. At each horizontal point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(e.g., the dashed line in the figure), State  is the same for both encryption and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decryption.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10.  The final round of both encryption and decryption consists of only three stages.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Again, this is a consequence of the particular structure of AES and is required</a:t>
            </a:r>
          </a:p>
          <a:p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to make the cipher reversible.</a:t>
            </a:r>
            <a:endParaRPr lang="en-AU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1027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6" name="Group 1028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7" name="Group 1029"/>
              <p:cNvGrpSpPr>
                <a:grpSpLocks/>
              </p:cNvGrpSpPr>
              <p:nvPr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60" name="Oval 1030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1" name="Oval 1031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2" name="Oval 1032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3" name="Oval 1033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4" name="Oval 1034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5" name="Oval 1035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6" name="Oval 1036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67" name="Oval 1037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8" name="Oval 1038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9" name="Oval 1039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0" name="Oval 1040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1" name="Oval 1041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2" name="Oval 1042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3" name="Freeform 1043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4" name="Freeform 1044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5" name="Freeform 1045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6" name="Freeform 1046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7" name="Freeform 1047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8" name="Freeform 1048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19" name="Freeform 1049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0" name="Freeform 1050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1" name="Freeform 1051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2" name="Freeform 1052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3" name="Freeform 1053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4" name="Freeform 1054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5" name="Freeform 1055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6" name="Freeform 1056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7" name="Freeform 1057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8" name="Freeform 1058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29" name="Freeform 1059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0" name="Freeform 1060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1" name="Freeform 1061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2" name="Freeform 1062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3" name="Freeform 1063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4" name="Freeform 1064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5" name="Freeform 1065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6" name="Freeform 1066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7" name="Freeform 1067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8" name="Freeform 1068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39" name="Freeform 1069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0" name="Freeform 1070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1" name="Freeform 1071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2" name="Freeform 1072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3" name="Freeform 1073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4" name="Freeform 1074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5" name="Freeform 1075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6" name="Freeform 1076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47" name="Oval 1077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48" name="Group 1078"/>
              <p:cNvGrpSpPr>
                <a:grpSpLocks/>
              </p:cNvGrpSpPr>
              <p:nvPr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54" name="Oval 1079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5" name="Oval 1080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6" name="Oval 1081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7" name="Oval 1082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8" name="Oval 1083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9" name="Oval 1084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49" name="Group 1085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50" name="Oval 1086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1" name="Oval 1087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2" name="Oval 1088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53" name="Oval 1089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76866" name="Rectangle 109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6867" name="Rectangle 109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109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" name="Rectangle 109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70" name="Rectangle 109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37446-45CB-704D-92FC-53364A5C59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2C9DC-E0C9-C44B-A694-ED491B216B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5C184-40B5-9046-AA44-4C5497B4A9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48F9B-91BA-5241-927F-DFD69C82FC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0" y="0"/>
            <a:ext cx="1581150" cy="6858000"/>
            <a:chOff x="134471" y="0"/>
            <a:chExt cx="158122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83676"/>
            <a:stretch>
              <a:fillRect/>
            </a:stretch>
          </p:blipFill>
          <p:spPr bwMode="auto">
            <a:xfrm>
              <a:off x="134471" y="0"/>
              <a:ext cx="1358153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78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7546975" y="0"/>
            <a:ext cx="1597025" cy="6858000"/>
            <a:chOff x="7413812" y="0"/>
            <a:chExt cx="1597734" cy="6858000"/>
          </a:xfrm>
        </p:grpSpPr>
        <p:pic>
          <p:nvPicPr>
            <p:cNvPr id="9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r="85126"/>
            <a:stretch>
              <a:fillRect/>
            </a:stretch>
          </p:blipFill>
          <p:spPr bwMode="auto">
            <a:xfrm>
              <a:off x="7651376" y="0"/>
              <a:ext cx="136017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7413812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4841875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4200" y="3693645"/>
            <a:ext cx="5446713" cy="1470025"/>
          </a:xfrm>
        </p:spPr>
        <p:txBody>
          <a:bodyPr anchor="b"/>
          <a:lstStyle>
            <a:lvl1pPr>
              <a:lnSpc>
                <a:spcPts val="6800"/>
              </a:lnSpc>
              <a:defRPr sz="6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200" y="5204011"/>
            <a:ext cx="5446713" cy="85164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307977" y="950260"/>
            <a:ext cx="2528046" cy="252804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762000">
              <a:schemeClr val="accent1">
                <a:alpha val="80000"/>
              </a:schemeClr>
            </a:innerShdw>
            <a:softEdge rad="317500"/>
          </a:effectLst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2400"/>
              </a:spcBef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5257800" y="6356350"/>
            <a:ext cx="2133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752600" y="6356350"/>
            <a:ext cx="2895600" cy="365125"/>
          </a:xfrm>
        </p:spPr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0" y="0"/>
            <a:ext cx="9144000" cy="1190625"/>
            <a:chOff x="0" y="0"/>
            <a:chExt cx="9144000" cy="1191256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10"/>
          <p:cNvGrpSpPr>
            <a:grpSpLocks/>
          </p:cNvGrpSpPr>
          <p:nvPr/>
        </p:nvGrpSpPr>
        <p:grpSpPr bwMode="auto">
          <a:xfrm flipV="1">
            <a:off x="0" y="5667375"/>
            <a:ext cx="9144000" cy="1190625"/>
            <a:chOff x="0" y="0"/>
            <a:chExt cx="9144000" cy="1191256"/>
          </a:xfrm>
        </p:grpSpPr>
        <p:pic>
          <p:nvPicPr>
            <p:cNvPr id="8" name="Picture 10" descr="Overlay-Blank.jpg"/>
            <p:cNvPicPr>
              <a:picLocks noChangeAspect="1"/>
            </p:cNvPicPr>
            <p:nvPr userDrawn="1"/>
          </p:nvPicPr>
          <p:blipFill>
            <a:blip r:embed="rId2"/>
            <a:srcRect b="85555"/>
            <a:stretch>
              <a:fillRect/>
            </a:stretch>
          </p:blipFill>
          <p:spPr bwMode="auto">
            <a:xfrm>
              <a:off x="0" y="0"/>
              <a:ext cx="91440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V="1">
              <a:off x="0" y="923365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12" descr="HR-Colo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4163" y="3259138"/>
            <a:ext cx="6035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851212"/>
            <a:ext cx="5446714" cy="1730375"/>
          </a:xfrm>
        </p:spPr>
        <p:txBody>
          <a:bodyPr anchor="b"/>
          <a:lstStyle>
            <a:lvl1pPr algn="ctr">
              <a:lnSpc>
                <a:spcPts val="6800"/>
              </a:lnSpc>
              <a:defRPr sz="6500" b="0" cap="none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4200" y="3576918"/>
            <a:ext cx="5446714" cy="82998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F0E40-9566-FF47-84D5-E4C9DFD1FA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2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6534" y="1774825"/>
            <a:ext cx="3566160" cy="43037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0B399-20FE-C646-851D-65041BC80C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8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9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4765675" y="2460625"/>
            <a:ext cx="3563938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pic>
        <p:nvPicPr>
          <p:cNvPr id="11" name="Picture 10" descr="Overlay-HorizontalBridge.jpg"/>
          <p:cNvPicPr>
            <a:picLocks noChangeAspect="1"/>
          </p:cNvPicPr>
          <p:nvPr/>
        </p:nvPicPr>
        <p:blipFill>
          <a:blip r:embed="rId3"/>
          <a:srcRect t="23425" r="61031" b="39764"/>
          <a:stretch>
            <a:fillRect/>
          </a:stretch>
        </p:blipFill>
        <p:spPr>
          <a:xfrm>
            <a:off x="779463" y="2460625"/>
            <a:ext cx="3563937" cy="984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048" y="1879320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048" y="2590799"/>
            <a:ext cx="3566160" cy="34877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06906F-F82C-C24B-ADFB-A876A59C3E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4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8C610-EA48-3F45-BACD-67F8C6BE9B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671E9-418D-2440-8FFC-982A85567C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27A36-DC62-DB4A-84B7-44BA74306A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776" cy="1537447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859" y="381001"/>
            <a:ext cx="3813174" cy="569753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2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209801"/>
            <a:ext cx="3612776" cy="3200400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mtClean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>
              <a:defRPr/>
            </a:pPr>
            <a:fld id="{8CA6F8B6-D79F-7D42-8296-26A8574CEF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verlay-Blan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solidFill>
              <a:schemeClr val="accent1">
                <a:lumMod val="40000"/>
                <a:lumOff val="60000"/>
                <a:alpha val="40000"/>
              </a:schemeClr>
            </a:solidFill>
            <a:miter lim="800000"/>
          </a:ln>
          <a:effectLst>
            <a:innerShdw blurRad="457200">
              <a:schemeClr val="accent1">
                <a:alpha val="80000"/>
              </a:schemeClr>
            </a:innerShdw>
            <a:softEdge rad="3175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89D08-05CB-8041-A6F5-8B39A23581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4267200" y="0"/>
            <a:ext cx="4876800" cy="6858000"/>
            <a:chOff x="4267200" y="0"/>
            <a:chExt cx="4876800" cy="6858000"/>
          </a:xfrm>
        </p:grpSpPr>
        <p:pic>
          <p:nvPicPr>
            <p:cNvPr id="6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4301" r="46875"/>
            <a:stretch>
              <a:fillRect/>
            </a:stretch>
          </p:blipFill>
          <p:spPr bwMode="auto">
            <a:xfrm>
              <a:off x="4495800" y="0"/>
              <a:ext cx="46482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4267200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3612822" cy="1536192"/>
          </a:xfrm>
        </p:spPr>
        <p:txBody>
          <a:bodyPr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73625" y="381000"/>
            <a:ext cx="3813175" cy="5697538"/>
          </a:xfrm>
          <a:solidFill>
            <a:schemeClr val="bg1">
              <a:lumMod val="85000"/>
            </a:schemeClr>
          </a:solidFill>
          <a:ln w="101600">
            <a:noFill/>
            <a:miter lim="800000"/>
          </a:ln>
          <a:effectLst>
            <a:innerShdw blurRad="457200">
              <a:schemeClr val="tx1">
                <a:lumMod val="50000"/>
                <a:lumOff val="50000"/>
                <a:alpha val="80000"/>
              </a:schemeClr>
            </a:innerShdw>
            <a:softEdge rad="1270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984" y="2209799"/>
            <a:ext cx="3613792" cy="3222625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28D79-964E-A448-8064-06DBA4282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373188"/>
            <a:ext cx="9144000" cy="5484812"/>
            <a:chOff x="0" y="1372650"/>
            <a:chExt cx="9144000" cy="548535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t="23334"/>
            <a:stretch>
              <a:fillRect/>
            </a:stretch>
          </p:blipFill>
          <p:spPr bwMode="auto">
            <a:xfrm>
              <a:off x="0" y="1600200"/>
              <a:ext cx="9144000" cy="525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Horizont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72650"/>
              <a:ext cx="9144000" cy="267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93134-7B2A-5144-91AA-8D21FF7C19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0"/>
            <a:ext cx="7696200" cy="6858000"/>
            <a:chOff x="0" y="0"/>
            <a:chExt cx="7696200" cy="6858000"/>
          </a:xfrm>
        </p:grpSpPr>
        <p:pic>
          <p:nvPicPr>
            <p:cNvPr id="5" name="Picture 7" descr="Overlay-Blank.jpg"/>
            <p:cNvPicPr>
              <a:picLocks noChangeAspect="1"/>
            </p:cNvPicPr>
            <p:nvPr userDrawn="1"/>
          </p:nvPicPr>
          <p:blipFill>
            <a:blip r:embed="rId2"/>
            <a:srcRect l="1471" r="16862"/>
            <a:stretch>
              <a:fillRect/>
            </a:stretch>
          </p:blipFill>
          <p:spPr bwMode="auto">
            <a:xfrm>
              <a:off x="0" y="0"/>
              <a:ext cx="74676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Overlay-VerticalBridge.jpg"/>
            <p:cNvPicPr>
              <a:picLocks noChangeAspect="1"/>
            </p:cNvPicPr>
            <p:nvPr userDrawn="1"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428309" y="0"/>
              <a:ext cx="267891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381001"/>
            <a:ext cx="1447800" cy="5697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1"/>
            <a:ext cx="6705600" cy="56975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47C69-A4E4-6642-9B2D-EA3DE70B39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6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CD96E-E8C9-A64C-B009-CAFEDC8530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DC731-C811-D54E-B3A7-3A243AE856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9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D0040-4889-4448-BF15-3B1B730C52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5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930DB-69D5-F749-BA4C-AD33AAE48C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4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8A73B-8BF4-AF42-95B3-FA65B4AAA5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955E9-38C5-A94E-9557-D15258BD82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Rectangle 109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9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7" name="Rectangle 109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C3342-3920-9F40-BEF3-9C5292A4B9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26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75779" name="Freeform 1027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dirty="0">
                <a:latin typeface="Arial" pitchFamily="-107" charset="0"/>
              </a:endParaRPr>
            </a:p>
          </p:txBody>
        </p:sp>
        <p:grpSp>
          <p:nvGrpSpPr>
            <p:cNvPr id="1033" name="Group 1028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1034" name="Group 1029"/>
              <p:cNvGrpSpPr>
                <a:grpSpLocks/>
              </p:cNvGrpSpPr>
              <p:nvPr userDrawn="1"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75782" name="Oval 1030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3" name="Oval 1031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4" name="Oval 1032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5" name="Oval 1033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6" name="Oval 1034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7" name="Oval 1035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8" name="Oval 1036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789" name="Oval 1037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sp>
            <p:nvSpPr>
              <p:cNvPr id="75790" name="Oval 1038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1" name="Oval 1039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2" name="Oval 1040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3" name="Oval 1041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4" name="Oval 1042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5" name="Freeform 1043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6" name="Freeform 1044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7" name="Freeform 1045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8" name="Freeform 1046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799" name="Freeform 1047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0" name="Freeform 1048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1" name="Freeform 1049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2" name="Freeform 1050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3" name="Freeform 1051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4" name="Freeform 1052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5" name="Freeform 1053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6" name="Freeform 1054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7" name="Freeform 1055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8" name="Freeform 1056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09" name="Freeform 1057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0" name="Freeform 1058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1" name="Freeform 1059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2" name="Freeform 1060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3" name="Freeform 1061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4" name="Freeform 1062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5" name="Freeform 1063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6" name="Freeform 1064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7" name="Freeform 1065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8" name="Freeform 1066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19" name="Freeform 1067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0" name="Freeform 1068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1" name="Freeform 1069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2" name="Freeform 1070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3" name="Freeform 1071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4" name="Freeform 1072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5" name="Freeform 1073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6" name="Freeform 1074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7" name="Freeform 1075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8" name="Freeform 1076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sp>
            <p:nvSpPr>
              <p:cNvPr id="75829" name="Oval 1077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dirty="0">
                  <a:latin typeface="Arial" pitchFamily="-107" charset="0"/>
                </a:endParaRPr>
              </a:p>
            </p:txBody>
          </p:sp>
          <p:grpSp>
            <p:nvGrpSpPr>
              <p:cNvPr id="1075" name="Group 1078"/>
              <p:cNvGrpSpPr>
                <a:grpSpLocks/>
              </p:cNvGrpSpPr>
              <p:nvPr userDrawn="1"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75831" name="Oval 1079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2" name="Oval 1080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3" name="Oval 1081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4" name="Oval 1082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5" name="Oval 1083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6" name="Oval 1084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  <p:grpSp>
            <p:nvGrpSpPr>
              <p:cNvPr id="1076" name="Group 1085"/>
              <p:cNvGrpSpPr>
                <a:grpSpLocks/>
              </p:cNvGrpSpPr>
              <p:nvPr userDrawn="1"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75838" name="Oval 1086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39" name="Oval 1087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40" name="Oval 1088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  <p:sp>
              <p:nvSpPr>
                <p:cNvPr id="75841" name="Oval 1089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dirty="0">
                    <a:latin typeface="Arial" pitchFamily="-107" charset="0"/>
                  </a:endParaRPr>
                </a:p>
              </p:txBody>
            </p:sp>
          </p:grpSp>
        </p:grpSp>
      </p:grpSp>
      <p:sp>
        <p:nvSpPr>
          <p:cNvPr id="75842" name="Rectangle 1090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843" name="Rectangle 1091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844" name="Rectangle 1092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  <p:sp>
        <p:nvSpPr>
          <p:cNvPr id="75845" name="Rectangle 1093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07" charset="0"/>
              </a:defRPr>
            </a:lvl1pPr>
          </a:lstStyle>
          <a:p>
            <a:pPr>
              <a:defRPr/>
            </a:pPr>
            <a:fld id="{F37ABD08-0874-1348-8F12-8B776CD43B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5846" name="Rectangle 109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76400"/>
            <a:ext cx="822960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5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107" charset="-128"/>
          <a:cs typeface="ＭＳ Ｐゴシック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ＭＳ Ｐゴシック" pitchFamily="-107" charset="-128"/>
          <a:cs typeface="ＭＳ Ｐゴシック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-84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84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84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792163" y="39688"/>
            <a:ext cx="7570787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92163" y="1762125"/>
            <a:ext cx="7570787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6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fld id="{FD05123F-ECCC-3744-8046-0E4114F7D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itchFamily="-1" charset="0"/>
              </a:defRPr>
            </a:lvl1pPr>
          </a:lstStyle>
          <a:p>
            <a:pPr>
              <a:defRPr/>
            </a:pPr>
            <a:r>
              <a:rPr lang="en-US" dirty="0" smtClean="0"/>
              <a:t>© 2017 Pearson Education, Ltd., All rights reserved.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hf sldNum="0" hdr="0" dt="0"/>
  <p:txStyles>
    <p:titleStyle>
      <a:lvl1pPr algn="ctr" rtl="0" fontAlgn="base">
        <a:lnSpc>
          <a:spcPts val="60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2pPr>
      <a:lvl3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3pPr>
      <a:lvl4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4pPr>
      <a:lvl5pPr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5pPr>
      <a:lvl6pPr marL="4572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6pPr>
      <a:lvl7pPr marL="9144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7pPr>
      <a:lvl8pPr marL="13716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8pPr>
      <a:lvl9pPr marL="1828800" algn="ctr" rtl="0" fontAlgn="base">
        <a:lnSpc>
          <a:spcPts val="60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Candara" pitchFamily="-84" charset="0"/>
          <a:ea typeface="ＭＳ Ｐゴシック" pitchFamily="-84" charset="-128"/>
          <a:cs typeface="ＭＳ Ｐゴシック" pitchFamily="-84" charset="-128"/>
        </a:defRPr>
      </a:lvl9pPr>
    </p:titleStyle>
    <p:bodyStyle>
      <a:lvl1pPr marL="342900" indent="-342900" algn="l" rtl="0" fontAlgn="base">
        <a:spcBef>
          <a:spcPts val="24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800" kern="1200">
          <a:solidFill>
            <a:schemeClr val="tx2"/>
          </a:solidFill>
          <a:latin typeface="+mn-lt"/>
          <a:ea typeface="ＭＳ Ｐゴシック" pitchFamily="-84" charset="-128"/>
          <a:cs typeface="ＭＳ Ｐゴシック" pitchFamily="-84" charset="-128"/>
        </a:defRPr>
      </a:lvl1pPr>
      <a:lvl2pPr marL="685800" indent="-336550" algn="l" rtl="0" fontAlgn="base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6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2pPr>
      <a:lvl3pPr marL="1035050" indent="-349250" algn="l" rtl="0" fontAlgn="base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4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3pPr>
      <a:lvl4pPr marL="1371600" indent="-336550" algn="l" rtl="0" fontAlgn="base">
        <a:spcBef>
          <a:spcPts val="600"/>
        </a:spcBef>
        <a:spcAft>
          <a:spcPct val="0"/>
        </a:spcAft>
        <a:buClr>
          <a:schemeClr val="tx2"/>
        </a:buClr>
        <a:buFont typeface="Candara" pitchFamily="-84" charset="0"/>
        <a:buChar char="•"/>
        <a:defRPr sz="22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4pPr>
      <a:lvl5pPr marL="1720850" indent="-349250" algn="l" rtl="0" fontAlgn="base">
        <a:spcBef>
          <a:spcPts val="600"/>
        </a:spcBef>
        <a:spcAft>
          <a:spcPct val="0"/>
        </a:spcAft>
        <a:buClr>
          <a:srgbClr val="BAABE3"/>
        </a:buClr>
        <a:buFont typeface="Candara" pitchFamily="-84" charset="0"/>
        <a:buChar char="•"/>
        <a:defRPr sz="2000" kern="1200">
          <a:solidFill>
            <a:schemeClr val="tx2"/>
          </a:solidFill>
          <a:latin typeface="+mn-lt"/>
          <a:ea typeface="ＭＳ Ｐゴシック" pitchFamily="-8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d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d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d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d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d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d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d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Cryptography and Network Security</a:t>
            </a:r>
            <a:endParaRPr lang="en-AU" dirty="0">
              <a:ea typeface="+mj-ea"/>
              <a:cs typeface="+mj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54200" y="5203825"/>
            <a:ext cx="5446713" cy="852488"/>
          </a:xfrm>
        </p:spPr>
        <p:txBody>
          <a:bodyPr/>
          <a:lstStyle/>
          <a:p>
            <a:r>
              <a:rPr lang="en-US" dirty="0" smtClean="0"/>
              <a:t>Seventh Edition, Global Edition</a:t>
            </a:r>
          </a:p>
          <a:p>
            <a:r>
              <a:rPr lang="en-US" dirty="0" smtClean="0"/>
              <a:t>by William Stallings	</a:t>
            </a:r>
          </a:p>
          <a:p>
            <a:endParaRPr lang="en-US" dirty="0" smtClean="0"/>
          </a:p>
        </p:txBody>
      </p:sp>
      <p:pic>
        <p:nvPicPr>
          <p:cNvPr id="14" name="Picture Placeholder 4" descr="crypto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>
          <a:xfrm>
            <a:off x="3581400" y="1447800"/>
            <a:ext cx="2109547" cy="1209027"/>
          </a:xfrm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0" y="6492875"/>
            <a:ext cx="46482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grpSp>
        <p:nvGrpSpPr>
          <p:cNvPr id="6" name="Group 5"/>
          <p:cNvGrpSpPr/>
          <p:nvPr/>
        </p:nvGrpSpPr>
        <p:grpSpPr>
          <a:xfrm>
            <a:off x="-31968" y="-27384"/>
            <a:ext cx="9319984" cy="6885384"/>
            <a:chOff x="-31968" y="-27384"/>
            <a:chExt cx="9319984" cy="6885384"/>
          </a:xfrm>
        </p:grpSpPr>
        <p:pic>
          <p:nvPicPr>
            <p:cNvPr id="7" name="Picture 6" descr="9781292158587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5796" y="0"/>
              <a:ext cx="5270500" cy="6858000"/>
            </a:xfrm>
            <a:prstGeom prst="rect">
              <a:avLst/>
            </a:prstGeom>
          </p:spPr>
        </p:pic>
        <p:grpSp>
          <p:nvGrpSpPr>
            <p:cNvPr id="8" name="Group 15"/>
            <p:cNvGrpSpPr>
              <a:grpSpLocks/>
            </p:cNvGrpSpPr>
            <p:nvPr/>
          </p:nvGrpSpPr>
          <p:grpSpPr bwMode="auto">
            <a:xfrm flipH="1">
              <a:off x="-31968" y="0"/>
              <a:ext cx="2011680" cy="6858000"/>
              <a:chOff x="134471" y="0"/>
              <a:chExt cx="1581220" cy="6858000"/>
            </a:xfrm>
          </p:grpSpPr>
          <p:pic>
            <p:nvPicPr>
              <p:cNvPr id="12" name="Picture 7" descr="Overlay-Blank.jpg"/>
              <p:cNvPicPr>
                <a:picLocks noChangeAspect="1"/>
              </p:cNvPicPr>
              <p:nvPr/>
            </p:nvPicPr>
            <p:blipFill>
              <a:blip r:embed="rId5"/>
              <a:srcRect l="1471" r="83676"/>
              <a:stretch>
                <a:fillRect/>
              </a:stretch>
            </p:blipFill>
            <p:spPr bwMode="auto">
              <a:xfrm>
                <a:off x="134471" y="0"/>
                <a:ext cx="1358153" cy="685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8" descr="Overlay-VerticalBridge.jp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447800" y="0"/>
                <a:ext cx="267891" cy="685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9" name="Group 15"/>
            <p:cNvGrpSpPr>
              <a:grpSpLocks/>
            </p:cNvGrpSpPr>
            <p:nvPr/>
          </p:nvGrpSpPr>
          <p:grpSpPr bwMode="auto">
            <a:xfrm>
              <a:off x="7236296" y="-27384"/>
              <a:ext cx="2051720" cy="6858000"/>
              <a:chOff x="134471" y="0"/>
              <a:chExt cx="1581220" cy="6858000"/>
            </a:xfrm>
          </p:grpSpPr>
          <p:pic>
            <p:nvPicPr>
              <p:cNvPr id="10" name="Picture 7" descr="Overlay-Blank.jpg"/>
              <p:cNvPicPr>
                <a:picLocks noChangeAspect="1"/>
              </p:cNvPicPr>
              <p:nvPr/>
            </p:nvPicPr>
            <p:blipFill>
              <a:blip r:embed="rId5"/>
              <a:srcRect l="1471" r="83676"/>
              <a:stretch>
                <a:fillRect/>
              </a:stretch>
            </p:blipFill>
            <p:spPr bwMode="auto">
              <a:xfrm>
                <a:off x="134471" y="0"/>
                <a:ext cx="1358153" cy="685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8" descr="Overlay-VerticalBridge.jp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447800" y="0"/>
                <a:ext cx="267891" cy="685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Detailed Structure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35279308"/>
              </p:ext>
            </p:extLst>
          </p:nvPr>
        </p:nvGraphicFramePr>
        <p:xfrm>
          <a:off x="933400" y="2060848"/>
          <a:ext cx="7239000" cy="2934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876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957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3340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pic>
        <p:nvPicPr>
          <p:cNvPr id="4" name="Picture 3" descr="f04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7912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pic>
        <p:nvPicPr>
          <p:cNvPr id="5" name="Picture 4" descr="f05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524000" y="-416859"/>
            <a:ext cx="6151418" cy="7960659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816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pic>
        <p:nvPicPr>
          <p:cNvPr id="9" name="Picture 8" descr="f07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447800" y="-990600"/>
            <a:ext cx="6553200" cy="84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73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/>
          <p:cNvPicPr>
            <a:picLocks noChangeAspect="1"/>
          </p:cNvPicPr>
          <p:nvPr/>
        </p:nvPicPr>
        <p:blipFill>
          <a:blip r:embed="rId3"/>
          <a:srcRect r="-3000"/>
          <a:stretch>
            <a:fillRect/>
          </a:stretch>
        </p:blipFill>
        <p:spPr bwMode="auto">
          <a:xfrm>
            <a:off x="152400" y="1052736"/>
            <a:ext cx="9142413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latin typeface="+mn-lt"/>
              </a:rPr>
              <a:t>Table</a:t>
            </a:r>
            <a:r>
              <a:rPr lang="en-US" sz="4800" dirty="0" smtClean="0">
                <a:latin typeface="+mn-lt"/>
              </a:rPr>
              <a:t> 6.2    </a:t>
            </a:r>
            <a:endParaRPr lang="en-US" sz="48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0" y="60198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(Table can be found on page </a:t>
            </a:r>
            <a:r>
              <a:rPr lang="en-US" sz="1400" dirty="0" smtClean="0">
                <a:latin typeface="+mn-lt"/>
              </a:rPr>
              <a:t>163 </a:t>
            </a:r>
            <a:r>
              <a:rPr lang="en-US" sz="1400" dirty="0">
                <a:latin typeface="+mn-lt"/>
              </a:rPr>
              <a:t>in textbook)</a:t>
            </a:r>
          </a:p>
        </p:txBody>
      </p:sp>
      <p:sp>
        <p:nvSpPr>
          <p:cNvPr id="53253" name="Rectangle 8"/>
          <p:cNvSpPr>
            <a:spLocks noChangeArrowheads="1"/>
          </p:cNvSpPr>
          <p:nvPr/>
        </p:nvSpPr>
        <p:spPr bwMode="auto">
          <a:xfrm>
            <a:off x="4191000" y="5562600"/>
            <a:ext cx="1133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(a) S-box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910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dirty="0">
                <a:latin typeface="+mn-lt"/>
              </a:rPr>
              <a:t>Table</a:t>
            </a:r>
            <a:r>
              <a:rPr lang="en-US" sz="4800" dirty="0" smtClean="0">
                <a:latin typeface="+mn-lt"/>
              </a:rPr>
              <a:t> 6.2    </a:t>
            </a:r>
            <a:endParaRPr lang="en-US" sz="48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0" y="6019800"/>
            <a:ext cx="3599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(Table can be found on page</a:t>
            </a:r>
            <a:r>
              <a:rPr lang="en-US" sz="1400" dirty="0" smtClean="0">
                <a:latin typeface="+mn-lt"/>
              </a:rPr>
              <a:t> 163 in </a:t>
            </a:r>
            <a:r>
              <a:rPr lang="en-US" sz="1400" dirty="0">
                <a:latin typeface="+mn-lt"/>
              </a:rPr>
              <a:t>textbook)</a:t>
            </a:r>
          </a:p>
        </p:txBody>
      </p:sp>
      <p:sp>
        <p:nvSpPr>
          <p:cNvPr id="55300" name="Rectangle 8"/>
          <p:cNvSpPr>
            <a:spLocks noChangeArrowheads="1"/>
          </p:cNvSpPr>
          <p:nvPr/>
        </p:nvSpPr>
        <p:spPr bwMode="auto">
          <a:xfrm>
            <a:off x="3733800" y="5410200"/>
            <a:ext cx="195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</a:t>
            </a:r>
            <a:r>
              <a:rPr lang="en-US" dirty="0"/>
              <a:t>) Inverse S-box </a:t>
            </a:r>
          </a:p>
        </p:txBody>
      </p:sp>
      <p:pic>
        <p:nvPicPr>
          <p:cNvPr id="55301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5" y="1223169"/>
            <a:ext cx="87820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S-Box Rationale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S-box is designed to be resistant to known cryptanalytic attacks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Rijndael</a:t>
            </a:r>
            <a:r>
              <a:rPr lang="en-US" dirty="0" smtClean="0"/>
              <a:t> developers sought a design that has a low correlation between input bits and output bits and the property that the output is not a linear mathematical function of the input</a:t>
            </a:r>
          </a:p>
          <a:p>
            <a:r>
              <a:rPr lang="en-US" dirty="0" smtClean="0"/>
              <a:t>The nonlinearity is due to the use of the multiplicative inverse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648325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Shift Row Rationale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791075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State, as well as the cipher input and output, is treated as an array of four 4-byte columns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On encryption, the first 4 bytes of the plaintext are copied to the first column of State, and so 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round key is applied to State column by column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Thus, a row shift moves an individual byte from one column to another, which is a linear distance of a multiple of 4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Transformation ensures that the 4 bytes of one column are spread out to four different columns</a:t>
            </a:r>
            <a:endParaRPr lang="en-AU" dirty="0" smtClean="0">
              <a:ea typeface="+mn-ea"/>
              <a:cs typeface="+mn-cs"/>
            </a:endParaRP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endParaRPr lang="en-AU" dirty="0">
              <a:ea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0292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Mix Columns Rationale</a:t>
            </a:r>
            <a:endParaRPr lang="en-US" smtClean="0"/>
          </a:p>
        </p:txBody>
      </p:sp>
      <p:sp>
        <p:nvSpPr>
          <p:cNvPr id="6758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Coefficients of a matrix based on a linear code with maximal distance between code words ensures a good mixing among the bytes of each column</a:t>
            </a:r>
          </a:p>
          <a:p>
            <a:r>
              <a:rPr lang="en-US" smtClean="0"/>
              <a:t>The mix column transformation combined with the shift row transformation ensures that after a few rounds all output bits depend on all input bits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AddRoundKey</a:t>
            </a:r>
            <a:r>
              <a:rPr lang="en-AU" dirty="0" smtClean="0"/>
              <a:t> Transformation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128 bits of State are bitwise XORed with the 128 bits of the round key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Operation is viewed as a columnwise operation between the 4 bytes of a State column and one word of the round key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Can also be viewed as a byte-level operation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767263" y="1774825"/>
          <a:ext cx="3565525" cy="4303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054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>
          <a:xfrm>
            <a:off x="1854200" y="3694113"/>
            <a:ext cx="5446713" cy="14700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Chapter </a:t>
            </a:r>
            <a:r>
              <a:rPr lang="en-US" smtClean="0">
                <a:ea typeface="+mj-ea"/>
                <a:cs typeface="+mj-cs"/>
              </a:rPr>
              <a:t>6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0723" name="Subtitle 13"/>
          <p:cNvSpPr>
            <a:spLocks noGrp="1"/>
          </p:cNvSpPr>
          <p:nvPr>
            <p:ph type="subTitle" idx="1"/>
          </p:nvPr>
        </p:nvSpPr>
        <p:spPr>
          <a:xfrm>
            <a:off x="1524000" y="5203825"/>
            <a:ext cx="6096000" cy="852488"/>
          </a:xfrm>
        </p:spPr>
        <p:txBody>
          <a:bodyPr>
            <a:normAutofit fontScale="92500"/>
          </a:bodyPr>
          <a:lstStyle/>
          <a:p>
            <a:r>
              <a:rPr lang="en-US" sz="3600" smtClean="0"/>
              <a:t>Advanced Encryption Standard</a:t>
            </a:r>
          </a:p>
        </p:txBody>
      </p:sp>
      <p:pic>
        <p:nvPicPr>
          <p:cNvPr id="6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14478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6482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7912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pic>
        <p:nvPicPr>
          <p:cNvPr id="5" name="Picture 4" descr="f08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524000" y="-914400"/>
            <a:ext cx="6781800" cy="877644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AES Key Expansion</a:t>
            </a:r>
            <a:endParaRPr lang="en-AU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867275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Takes as input a four-word (16 byte) key and produces a linear array of 44 words (176) bytes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This is sufficient to provide a four-word round key for the initial AddRoundKey stage and each of the 10 rounds of the cipher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Key is copied into the first four words of the expanded key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 remainder of the expanded key is filled in four words at a time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Each added word </a:t>
            </a:r>
            <a:r>
              <a:rPr lang="en-US" i="1" dirty="0" smtClean="0">
                <a:ea typeface="+mn-ea"/>
                <a:cs typeface="+mn-cs"/>
              </a:rPr>
              <a:t>w</a:t>
            </a:r>
            <a:r>
              <a:rPr lang="en-US" dirty="0" smtClean="0">
                <a:ea typeface="+mn-ea"/>
                <a:cs typeface="+mn-cs"/>
              </a:rPr>
              <a:t>[i] depends on the immediately preceding word, </a:t>
            </a:r>
            <a:r>
              <a:rPr lang="en-US" i="1" dirty="0" smtClean="0">
                <a:ea typeface="+mn-ea"/>
                <a:cs typeface="+mn-cs"/>
              </a:rPr>
              <a:t>w[i – 1], </a:t>
            </a:r>
            <a:r>
              <a:rPr lang="en-US" dirty="0" smtClean="0">
                <a:ea typeface="+mn-ea"/>
                <a:cs typeface="+mn-cs"/>
              </a:rPr>
              <a:t>and the word four positions back</a:t>
            </a:r>
            <a:r>
              <a:rPr lang="en-US" i="1" dirty="0" smtClean="0">
                <a:ea typeface="+mn-ea"/>
                <a:cs typeface="+mn-cs"/>
              </a:rPr>
              <a:t>, </a:t>
            </a:r>
            <a:r>
              <a:rPr lang="en-US" dirty="0" smtClean="0">
                <a:ea typeface="+mn-ea"/>
                <a:cs typeface="+mn-cs"/>
              </a:rPr>
              <a:t>w[i – 4]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In three out of four cases a simple XOR is used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For a word whose position in the </a:t>
            </a:r>
            <a:r>
              <a:rPr lang="en-US" i="1" dirty="0" smtClean="0">
                <a:ea typeface="+mn-ea"/>
              </a:rPr>
              <a:t>w </a:t>
            </a:r>
            <a:r>
              <a:rPr lang="en-US" dirty="0" smtClean="0">
                <a:ea typeface="+mn-ea"/>
              </a:rPr>
              <a:t>array is a multiple of 4, a more complex function is used</a:t>
            </a:r>
            <a:endParaRPr lang="en-US" dirty="0">
              <a:ea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638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4102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pic>
        <p:nvPicPr>
          <p:cNvPr id="5" name="Picture 4" descr="f09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922318" y="-295835"/>
            <a:ext cx="5850082" cy="7570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Expansion Rationale</a:t>
            </a:r>
            <a:endParaRPr lang="en-AU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828800"/>
            <a:ext cx="3565525" cy="46482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Rijndael developers designed the expansion key algorithm to be resistant to known cryptanalytic attacks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Inclusion of a round-dependent round constant eliminates the symmetry between the ways in which round keys are generated in different rounds</a:t>
            </a:r>
            <a:endParaRPr lang="en-AU" dirty="0">
              <a:ea typeface="+mn-ea"/>
              <a:cs typeface="+mn-c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4114800" y="1524000"/>
          <a:ext cx="4800600" cy="485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876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Equivalent Inverse Cipher</a:t>
            </a:r>
            <a:endParaRPr lang="en-AU" smtClean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81000" y="1828800"/>
            <a:ext cx="3566160" cy="4303713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AES decryption cipher is not identical to the encryption cipher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The sequence of transformations differs although the form of the key schedules is the same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Has the disadvantage that two separate software modules are needed for applications that require both encryption and decryption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962400" y="1981200"/>
          <a:ext cx="4953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257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US" sz="4800" smtClean="0"/>
              <a:t>Interchanging </a:t>
            </a:r>
            <a:br>
              <a:rPr lang="en-US" sz="4800" smtClean="0"/>
            </a:br>
            <a:r>
              <a:rPr lang="en-US" sz="4800" smtClean="0"/>
              <a:t>InvShiftRows and InvSubBytes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3" y="1762125"/>
            <a:ext cx="7570787" cy="4714875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InvShiftRows </a:t>
            </a:r>
            <a:r>
              <a:rPr lang="en-US" i="1" dirty="0" smtClean="0">
                <a:ea typeface="+mn-ea"/>
                <a:cs typeface="+mn-cs"/>
              </a:rPr>
              <a:t>affects the sequence </a:t>
            </a:r>
            <a:r>
              <a:rPr lang="en-US" dirty="0" smtClean="0">
                <a:ea typeface="+mn-ea"/>
                <a:cs typeface="+mn-cs"/>
              </a:rPr>
              <a:t>of bytes in State but </a:t>
            </a:r>
            <a:r>
              <a:rPr lang="en-US" i="1" dirty="0" smtClean="0">
                <a:ea typeface="+mn-ea"/>
                <a:cs typeface="+mn-cs"/>
              </a:rPr>
              <a:t>does not alter byte contents </a:t>
            </a:r>
            <a:r>
              <a:rPr lang="en-US" dirty="0" smtClean="0">
                <a:ea typeface="+mn-ea"/>
                <a:cs typeface="+mn-cs"/>
              </a:rPr>
              <a:t>and </a:t>
            </a:r>
            <a:r>
              <a:rPr lang="en-US" i="1" dirty="0" smtClean="0">
                <a:ea typeface="+mn-ea"/>
                <a:cs typeface="+mn-cs"/>
              </a:rPr>
              <a:t>does not depend on byte contents</a:t>
            </a:r>
            <a:r>
              <a:rPr lang="en-US" dirty="0" smtClean="0">
                <a:ea typeface="+mn-ea"/>
                <a:cs typeface="+mn-cs"/>
              </a:rPr>
              <a:t> to perform its transformation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InvSubBytes </a:t>
            </a:r>
            <a:r>
              <a:rPr lang="en-US" i="1" dirty="0" smtClean="0">
                <a:ea typeface="+mn-ea"/>
                <a:cs typeface="+mn-cs"/>
              </a:rPr>
              <a:t>affects the contents </a:t>
            </a:r>
            <a:r>
              <a:rPr lang="en-US" dirty="0" smtClean="0">
                <a:ea typeface="+mn-ea"/>
                <a:cs typeface="+mn-cs"/>
              </a:rPr>
              <a:t>of bytes in State but </a:t>
            </a:r>
            <a:r>
              <a:rPr lang="en-US" i="1" dirty="0" smtClean="0">
                <a:ea typeface="+mn-ea"/>
                <a:cs typeface="+mn-cs"/>
              </a:rPr>
              <a:t>does not alter byte sequence </a:t>
            </a:r>
            <a:r>
              <a:rPr lang="en-US" dirty="0" smtClean="0">
                <a:ea typeface="+mn-ea"/>
                <a:cs typeface="+mn-cs"/>
              </a:rPr>
              <a:t>and </a:t>
            </a:r>
            <a:r>
              <a:rPr lang="en-US" i="1" dirty="0" smtClean="0">
                <a:ea typeface="+mn-ea"/>
                <a:cs typeface="+mn-cs"/>
              </a:rPr>
              <a:t>does not depend on byte sequence </a:t>
            </a:r>
            <a:r>
              <a:rPr lang="en-US" dirty="0" smtClean="0">
                <a:ea typeface="+mn-ea"/>
                <a:cs typeface="+mn-cs"/>
              </a:rPr>
              <a:t>to perform its transformation</a:t>
            </a:r>
          </a:p>
          <a:p>
            <a:pPr algn="ctr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None/>
              <a:defRPr/>
            </a:pPr>
            <a:r>
              <a:rPr lang="en-US" dirty="0" smtClean="0">
                <a:ea typeface="+mn-ea"/>
                <a:cs typeface="+mn-cs"/>
              </a:rPr>
              <a:t>Thus, these two operations commute                 and can be interchanged</a:t>
            </a:r>
            <a:endParaRPr lang="en-US" dirty="0">
              <a:ea typeface="+mn-ea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14400" y="5334000"/>
            <a:ext cx="7315200" cy="76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914400" y="6400800"/>
            <a:ext cx="7315200" cy="76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054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0" y="39688"/>
            <a:ext cx="9144000" cy="1412875"/>
          </a:xfrm>
        </p:spPr>
        <p:txBody>
          <a:bodyPr/>
          <a:lstStyle/>
          <a:p>
            <a:r>
              <a:rPr lang="en-US" sz="4800" dirty="0" smtClean="0"/>
              <a:t>Interchanging </a:t>
            </a:r>
            <a:br>
              <a:rPr lang="en-US" sz="4800" dirty="0" smtClean="0"/>
            </a:br>
            <a:r>
              <a:rPr lang="en-US" sz="4800" dirty="0" smtClean="0"/>
              <a:t>AddRoundKey and </a:t>
            </a:r>
            <a:r>
              <a:rPr lang="en-US" sz="4800" dirty="0" err="1" smtClean="0"/>
              <a:t>InvMixColumns</a:t>
            </a:r>
            <a:endParaRPr lang="en-US" sz="4800" dirty="0" smtClean="0"/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1"/>
          </p:nvPr>
        </p:nvGraphicFramePr>
        <p:xfrm>
          <a:off x="792163" y="1905000"/>
          <a:ext cx="766603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162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910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pic>
        <p:nvPicPr>
          <p:cNvPr id="5" name="Picture 4" descr="f10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524000" y="-515470"/>
            <a:ext cx="6096000" cy="7888940"/>
          </a:xfrm>
          <a:prstGeom prst="rect">
            <a:avLst/>
          </a:prstGeom>
        </p:spPr>
      </p:pic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 Aspects</a:t>
            </a:r>
            <a:endParaRPr lang="en-AU" smtClean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792163" y="1762125"/>
            <a:ext cx="7570787" cy="47148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AddRoundKey is a bytewise XOR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ShiftRows is a simple byte-shifting operation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SubBytes operates at the byte level and only requires a table of 256 bytes</a:t>
            </a:r>
          </a:p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MixColumns requires matrix multiplication in the field GF(2</a:t>
            </a:r>
            <a:r>
              <a:rPr lang="en-US" baseline="30000" dirty="0" smtClean="0">
                <a:ea typeface="+mn-ea"/>
                <a:cs typeface="+mn-cs"/>
              </a:rPr>
              <a:t>8</a:t>
            </a:r>
            <a:r>
              <a:rPr lang="en-US" dirty="0" smtClean="0">
                <a:ea typeface="+mn-ea"/>
                <a:cs typeface="+mn-cs"/>
              </a:rPr>
              <a:t>), which means that all operations are carried out on bytes</a:t>
            </a:r>
            <a:endParaRPr lang="en-AU" dirty="0"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6482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Schedule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1844824"/>
            <a:ext cx="5287113" cy="1066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446" y="5238492"/>
            <a:ext cx="3533191" cy="11521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9872" y="48691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Round Constant</a:t>
            </a:r>
            <a:endParaRPr lang="en-US" b="1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12" y="1844824"/>
            <a:ext cx="1343212" cy="1066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1919" y="1812603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1873044" y="1844824"/>
            <a:ext cx="322691" cy="1066949"/>
          </a:xfrm>
          <a:prstGeom prst="rect">
            <a:avLst/>
          </a:prstGeom>
          <a:noFill/>
          <a:ln w="57150">
            <a:solidFill>
              <a:srgbClr val="FF0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6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0" hangingPunct="0">
              <a:lnSpc>
                <a:spcPct val="100000"/>
              </a:lnSpc>
            </a:pPr>
            <a:r>
              <a:rPr lang="en-US" altLang="en-US" sz="4400" dirty="0">
                <a:solidFill>
                  <a:schemeClr val="accent1">
                    <a:lumMod val="50000"/>
                  </a:schemeClr>
                </a:solidFill>
                <a:latin typeface="Roboto"/>
              </a:rPr>
              <a:t>Difference Between DES and </a:t>
            </a:r>
            <a:r>
              <a:rPr lang="en-US" altLang="en-US" sz="4400" dirty="0" smtClean="0">
                <a:solidFill>
                  <a:schemeClr val="accent1">
                    <a:lumMod val="50000"/>
                  </a:schemeClr>
                </a:solidFill>
                <a:latin typeface="Roboto"/>
              </a:rPr>
              <a:t>AES</a:t>
            </a:r>
            <a:endParaRPr lang="en-US" altLang="en-US" sz="4400" dirty="0">
              <a:solidFill>
                <a:schemeClr val="accent1">
                  <a:lumMod val="50000"/>
                </a:schemeClr>
              </a:solidFill>
              <a:latin typeface="Robot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23298"/>
              </p:ext>
            </p:extLst>
          </p:nvPr>
        </p:nvGraphicFramePr>
        <p:xfrm>
          <a:off x="179512" y="1478222"/>
          <a:ext cx="8784975" cy="4950412"/>
        </p:xfrm>
        <a:graphic>
          <a:graphicData uri="http://schemas.openxmlformats.org/drawingml/2006/table">
            <a:tbl>
              <a:tblPr/>
              <a:tblGrid>
                <a:gridCol w="4624730">
                  <a:extLst>
                    <a:ext uri="{9D8B030D-6E8A-4147-A177-3AD203B41FA5}">
                      <a16:colId xmlns:a16="http://schemas.microsoft.com/office/drawing/2014/main" val="3274916328"/>
                    </a:ext>
                  </a:extLst>
                </a:gridCol>
                <a:gridCol w="4160245">
                  <a:extLst>
                    <a:ext uri="{9D8B030D-6E8A-4147-A177-3AD203B41FA5}">
                      <a16:colId xmlns:a16="http://schemas.microsoft.com/office/drawing/2014/main" val="3736839292"/>
                    </a:ext>
                  </a:extLst>
                </a:gridCol>
              </a:tblGrid>
              <a:tr h="47422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AES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55886"/>
                  </a:ext>
                </a:extLst>
              </a:tr>
              <a:tr h="4520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Bit-Oriented.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Byte-Oriented.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966218"/>
                  </a:ext>
                </a:extLst>
              </a:tr>
              <a:tr h="66717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The key is of 56-bit size.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The key is of different sizes such as 128-bits, 192-bits, and so on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774795"/>
                  </a:ext>
                </a:extLst>
              </a:tr>
              <a:tr h="667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 involves 16 rounds of identical operations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Number of rounds depends on key length: 10(128-bits), 12(192-bits), or 14(256-bits)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269718"/>
                  </a:ext>
                </a:extLst>
              </a:tr>
              <a:tr h="51776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to encrypt plain text of 64-bit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Used to encrypt plain text of 128-bit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8670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It can be broken by brute force attacks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 date, AES has not been attacked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07753"/>
                  </a:ext>
                </a:extLst>
              </a:tr>
              <a:tr h="91140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It is based on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Feistel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network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It is based on permutation and substitution network 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4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25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Schedule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1844824"/>
            <a:ext cx="5287113" cy="106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2" y="1844824"/>
            <a:ext cx="1343212" cy="1066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1919" y="1812603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013063"/>
            <a:ext cx="362001" cy="1057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2163" y="320202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Rotate Word</a:t>
            </a:r>
            <a:endParaRPr lang="en-US" dirty="0">
              <a:latin typeface="+mn-l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435158" y="3449383"/>
            <a:ext cx="720080" cy="184782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96080" y="3198288"/>
            <a:ext cx="100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Sub Bytes</a:t>
            </a:r>
            <a:endParaRPr lang="en-US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623" y="3047598"/>
            <a:ext cx="333422" cy="1066949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6"/>
          <a:srcRect r="-3000"/>
          <a:stretch>
            <a:fillRect/>
          </a:stretch>
        </p:blipFill>
        <p:spPr bwMode="auto">
          <a:xfrm>
            <a:off x="7852" y="4250371"/>
            <a:ext cx="9460692" cy="280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36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Schedule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1844824"/>
            <a:ext cx="5287113" cy="106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2" y="1844824"/>
            <a:ext cx="1343212" cy="1066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1919" y="1812603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5238492"/>
            <a:ext cx="3533191" cy="11521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29242" y="48691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Round Constant</a:t>
            </a:r>
            <a:endParaRPr lang="en-US" b="1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9592" y="1844824"/>
            <a:ext cx="322691" cy="1066949"/>
          </a:xfrm>
          <a:prstGeom prst="rect">
            <a:avLst/>
          </a:prstGeom>
          <a:noFill/>
          <a:ln w="57150">
            <a:solidFill>
              <a:srgbClr val="FF0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58228" y="5269284"/>
            <a:ext cx="322691" cy="1066949"/>
          </a:xfrm>
          <a:prstGeom prst="rect">
            <a:avLst/>
          </a:prstGeom>
          <a:noFill/>
          <a:ln w="57150">
            <a:solidFill>
              <a:srgbClr val="FF0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3140968"/>
            <a:ext cx="333422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3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Schedule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1844824"/>
            <a:ext cx="5287113" cy="106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2" y="1844824"/>
            <a:ext cx="1343212" cy="1066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1919" y="1812603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5238492"/>
            <a:ext cx="3533191" cy="11521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29242" y="48691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Round Constant</a:t>
            </a:r>
            <a:endParaRPr lang="en-US" b="1" dirty="0">
              <a:latin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3140968"/>
            <a:ext cx="333422" cy="1066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3140968"/>
            <a:ext cx="323895" cy="1066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5343" y="3140968"/>
            <a:ext cx="323895" cy="10669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0640" y="3488678"/>
            <a:ext cx="371527" cy="3715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273" y="3501008"/>
            <a:ext cx="371527" cy="371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9937" y="3148533"/>
            <a:ext cx="352474" cy="107647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419872" y="3604258"/>
            <a:ext cx="720080" cy="184782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33085" y="1844824"/>
            <a:ext cx="322691" cy="1066949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8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Schedule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1844824"/>
            <a:ext cx="5287113" cy="106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2" y="1844824"/>
            <a:ext cx="1343212" cy="1066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1919" y="1812603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5238492"/>
            <a:ext cx="3533191" cy="11521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29242" y="48691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Round Constant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14" y="1844824"/>
            <a:ext cx="352474" cy="1076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14" y="3066020"/>
            <a:ext cx="352474" cy="107647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24973" y="1844824"/>
            <a:ext cx="322691" cy="1066949"/>
          </a:xfrm>
          <a:prstGeom prst="rect">
            <a:avLst/>
          </a:prstGeom>
          <a:noFill/>
          <a:ln w="57150">
            <a:solidFill>
              <a:srgbClr val="FF0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555776" y="1844824"/>
            <a:ext cx="322691" cy="1066949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5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Schedule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1844824"/>
            <a:ext cx="5287113" cy="106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2" y="1844824"/>
            <a:ext cx="1343212" cy="1066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1919" y="1812603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5238492"/>
            <a:ext cx="3533191" cy="11521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29242" y="48691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Round Constant</a:t>
            </a:r>
            <a:endParaRPr lang="en-US" b="1" dirty="0">
              <a:latin typeface="+mn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95" y="3417513"/>
            <a:ext cx="371527" cy="371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814" y="1844824"/>
            <a:ext cx="352474" cy="107647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2776000" y="3511661"/>
            <a:ext cx="720080" cy="184782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814" y="3066020"/>
            <a:ext cx="352474" cy="1076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607" y="3094599"/>
            <a:ext cx="333422" cy="1047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0792" y="3118694"/>
            <a:ext cx="333422" cy="1038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521117" y="1844824"/>
            <a:ext cx="322691" cy="1066949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Schedule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1844824"/>
            <a:ext cx="5287113" cy="106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2" y="1844824"/>
            <a:ext cx="1343212" cy="1066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1919" y="1812603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5238492"/>
            <a:ext cx="3533191" cy="11521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29242" y="48691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Round Constant</a:t>
            </a:r>
            <a:endParaRPr lang="en-US" b="1" dirty="0">
              <a:latin typeface="+mn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835" y="3417513"/>
            <a:ext cx="371527" cy="371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814" y="1844824"/>
            <a:ext cx="352474" cy="107647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131840" y="3511661"/>
            <a:ext cx="720080" cy="184782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735" y="1868919"/>
            <a:ext cx="333422" cy="1038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81157" y="1844824"/>
            <a:ext cx="322691" cy="1066949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776" y="3110710"/>
            <a:ext cx="333422" cy="1038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7664" y="3110710"/>
            <a:ext cx="337757" cy="1038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4562" y="3182021"/>
            <a:ext cx="362001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Schedule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1844824"/>
            <a:ext cx="5287113" cy="106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2" y="1844824"/>
            <a:ext cx="1343212" cy="1066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1919" y="1812603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883" y="5705872"/>
            <a:ext cx="3533191" cy="11521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38309" y="53365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Round Constant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814" y="1844824"/>
            <a:ext cx="352474" cy="107647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550913" y="3669767"/>
            <a:ext cx="445023" cy="23849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7735" y="1868919"/>
            <a:ext cx="333422" cy="1038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491880" y="1844824"/>
            <a:ext cx="322691" cy="1066949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9899" y="1859393"/>
            <a:ext cx="638264" cy="1047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220" y="3270561"/>
            <a:ext cx="304843" cy="10478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2693" y="3307243"/>
            <a:ext cx="323895" cy="105742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4932040" y="3669767"/>
            <a:ext cx="445023" cy="23849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6694" y="3312724"/>
            <a:ext cx="289522" cy="10523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26610" y="2869650"/>
            <a:ext cx="121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Rotate</a:t>
            </a:r>
            <a:endParaRPr lang="en-US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5394" y="2852936"/>
            <a:ext cx="121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Sub-bytes</a:t>
            </a:r>
            <a:endParaRPr lang="en-US" dirty="0"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78291" y="5748461"/>
            <a:ext cx="322691" cy="1066949"/>
          </a:xfrm>
          <a:prstGeom prst="rect">
            <a:avLst/>
          </a:prstGeom>
          <a:noFill/>
          <a:ln w="57150">
            <a:solidFill>
              <a:srgbClr val="FF0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33085" y="1844824"/>
            <a:ext cx="322691" cy="1066949"/>
          </a:xfrm>
          <a:prstGeom prst="rect">
            <a:avLst/>
          </a:prstGeom>
          <a:noFill/>
          <a:ln w="57150">
            <a:solidFill>
              <a:srgbClr val="FF0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631844" y="3310036"/>
            <a:ext cx="322691" cy="1066949"/>
          </a:xfrm>
          <a:prstGeom prst="rect">
            <a:avLst/>
          </a:prstGeom>
          <a:noFill/>
          <a:ln w="57150">
            <a:solidFill>
              <a:srgbClr val="FF0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Schedule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24" y="1844824"/>
            <a:ext cx="5287113" cy="106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2" y="1844824"/>
            <a:ext cx="1343212" cy="1066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21919" y="1812603"/>
            <a:ext cx="504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814" y="1844824"/>
            <a:ext cx="352474" cy="1076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735" y="1868919"/>
            <a:ext cx="333422" cy="1038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851920" y="1844824"/>
            <a:ext cx="322691" cy="1066949"/>
          </a:xfrm>
          <a:prstGeom prst="rect">
            <a:avLst/>
          </a:prstGeom>
          <a:noFill/>
          <a:ln w="66675">
            <a:solidFill>
              <a:srgbClr val="FFC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9899" y="1859393"/>
            <a:ext cx="638264" cy="104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1764" y="1844824"/>
            <a:ext cx="342948" cy="104789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19340" y="1868919"/>
            <a:ext cx="322691" cy="1066949"/>
          </a:xfrm>
          <a:prstGeom prst="rect">
            <a:avLst/>
          </a:prstGeom>
          <a:noFill/>
          <a:ln w="57150">
            <a:solidFill>
              <a:srgbClr val="FF0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516558" y="1859393"/>
            <a:ext cx="322691" cy="1066949"/>
          </a:xfrm>
          <a:prstGeom prst="rect">
            <a:avLst/>
          </a:prstGeom>
          <a:noFill/>
          <a:ln w="57150">
            <a:solidFill>
              <a:srgbClr val="FF0000">
                <a:alpha val="5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499083" y="3284981"/>
            <a:ext cx="2868722" cy="1066949"/>
            <a:chOff x="2499083" y="3284981"/>
            <a:chExt cx="2868722" cy="1066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9083" y="3304034"/>
              <a:ext cx="342948" cy="104789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88163" y="3284981"/>
              <a:ext cx="342948" cy="104789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70939" y="3633537"/>
              <a:ext cx="371527" cy="371527"/>
            </a:xfrm>
            <a:prstGeom prst="rect">
              <a:avLst/>
            </a:prstGeom>
          </p:spPr>
        </p:pic>
        <p:sp>
          <p:nvSpPr>
            <p:cNvPr id="30" name="Right Arrow 29"/>
            <p:cNvSpPr/>
            <p:nvPr/>
          </p:nvSpPr>
          <p:spPr>
            <a:xfrm>
              <a:off x="4067944" y="3727685"/>
              <a:ext cx="720080" cy="184782"/>
            </a:xfrm>
            <a:prstGeom prst="rightArrow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4857" y="3284981"/>
              <a:ext cx="342948" cy="1057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6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71" y="2492896"/>
            <a:ext cx="8021169" cy="18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CF58-BF8F-FBC4-4D9F-C11B3E2A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F9BC-9D6B-EB69-9579-ED187427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95AAC-AE8C-7AF6-B0B7-49C64870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183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371615" y="3284984"/>
            <a:ext cx="99247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524015" y="3437384"/>
            <a:ext cx="99247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67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0" hangingPunct="0">
              <a:lnSpc>
                <a:spcPct val="100000"/>
              </a:lnSpc>
            </a:pPr>
            <a:r>
              <a:rPr lang="en-US" altLang="en-US" sz="4400" dirty="0">
                <a:solidFill>
                  <a:schemeClr val="accent1">
                    <a:lumMod val="50000"/>
                  </a:schemeClr>
                </a:solidFill>
                <a:latin typeface="Roboto"/>
              </a:rPr>
              <a:t>Difference Between DES and </a:t>
            </a:r>
            <a:r>
              <a:rPr lang="en-US" altLang="en-US" sz="4400" dirty="0" smtClean="0">
                <a:solidFill>
                  <a:schemeClr val="accent1">
                    <a:lumMod val="50000"/>
                  </a:schemeClr>
                </a:solidFill>
                <a:latin typeface="Roboto"/>
              </a:rPr>
              <a:t>AES</a:t>
            </a:r>
            <a:endParaRPr lang="en-US" altLang="en-US" sz="4400" dirty="0">
              <a:solidFill>
                <a:schemeClr val="accent1">
                  <a:lumMod val="50000"/>
                </a:schemeClr>
              </a:solidFill>
              <a:latin typeface="Robot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665439"/>
              </p:ext>
            </p:extLst>
          </p:nvPr>
        </p:nvGraphicFramePr>
        <p:xfrm>
          <a:off x="251520" y="1773447"/>
          <a:ext cx="8712967" cy="4391857"/>
        </p:xfrm>
        <a:graphic>
          <a:graphicData uri="http://schemas.openxmlformats.org/drawingml/2006/table">
            <a:tbl>
              <a:tblPr/>
              <a:tblGrid>
                <a:gridCol w="4586822">
                  <a:extLst>
                    <a:ext uri="{9D8B030D-6E8A-4147-A177-3AD203B41FA5}">
                      <a16:colId xmlns:a16="http://schemas.microsoft.com/office/drawing/2014/main" val="3274916328"/>
                    </a:ext>
                  </a:extLst>
                </a:gridCol>
                <a:gridCol w="4126145">
                  <a:extLst>
                    <a:ext uri="{9D8B030D-6E8A-4147-A177-3AD203B41FA5}">
                      <a16:colId xmlns:a16="http://schemas.microsoft.com/office/drawing/2014/main" val="3736839292"/>
                    </a:ext>
                  </a:extLst>
                </a:gridCol>
              </a:tblGrid>
              <a:tr h="541006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AES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55886"/>
                  </a:ext>
                </a:extLst>
              </a:tr>
              <a:tr h="10033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The rounds in DES are: Expansion, XOR operation with round key, Substitution and Permutation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The rounds in AES are: Byte Substitution, Shift Row, Mix Column and Key Addition</a:t>
                      </a:r>
                    </a:p>
                    <a:p>
                      <a:pPr algn="ctr"/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966218"/>
                  </a:ext>
                </a:extLst>
              </a:tr>
              <a:tr h="59788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 cipher is derived from Lucifer cipher.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AES cipher is derived from an aside-channel square cipher.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5647"/>
                  </a:ext>
                </a:extLst>
              </a:tr>
              <a:tr h="54685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It is slower than AES.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It is faster than DES.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774795"/>
                  </a:ext>
                </a:extLst>
              </a:tr>
              <a:tr h="550252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Less secure than AES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More secure than DES</a:t>
                      </a: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486707"/>
                  </a:ext>
                </a:extLst>
              </a:tr>
              <a:tr h="9209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It is efficient only with hardware.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It is efficient with both hardware and software.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86480" marR="86480" marT="115307" marB="115307" anchor="ctr">
                    <a:lnL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C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74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7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18B-EA05-DE8A-6340-C99C7C24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6E99-860D-0D7D-9677-38109CA00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1F69B-DD47-0508-9006-149C2C19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7DBFF-6583-477F-7599-25BF13E1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23D51-6F9B-AB1C-7AFA-C4F9D7FC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9E0B1-60AC-6427-F78B-959CF389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133"/>
            <a:ext cx="9144000" cy="69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3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F23D-257F-AEEB-6CE4-26D63DED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AE7D9-92FA-F9C2-096C-2D4A5BD4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252520" cy="6858000"/>
          </a:xfrm>
        </p:spPr>
      </p:pic>
    </p:spTree>
    <p:extLst>
      <p:ext uri="{BB962C8B-B14F-4D97-AF65-F5344CB8AC3E}">
        <p14:creationId xmlns:p14="http://schemas.microsoft.com/office/powerpoint/2010/main" val="39801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831D-4C87-92A5-3ADF-3DBCBBBE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52927-DCC2-4E69-88EB-787FC3255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7029399"/>
          </a:xfrm>
        </p:spPr>
      </p:pic>
    </p:spTree>
    <p:extLst>
      <p:ext uri="{BB962C8B-B14F-4D97-AF65-F5344CB8AC3E}">
        <p14:creationId xmlns:p14="http://schemas.microsoft.com/office/powerpoint/2010/main" val="4600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27F5-C2EE-617E-3BD5-C068F17D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95DD7F-7CFB-C203-555E-A48C29137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18311"/>
          </a:xfrm>
        </p:spPr>
      </p:pic>
    </p:spTree>
    <p:extLst>
      <p:ext uri="{BB962C8B-B14F-4D97-AF65-F5344CB8AC3E}">
        <p14:creationId xmlns:p14="http://schemas.microsoft.com/office/powerpoint/2010/main" val="404562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CB3F-7923-A7C6-7C96-D79E6FA0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86605-1B0A-B761-0CB3-6B806BFCA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7999"/>
          </a:xfrm>
        </p:spPr>
      </p:pic>
    </p:spTree>
    <p:extLst>
      <p:ext uri="{BB962C8B-B14F-4D97-AF65-F5344CB8AC3E}">
        <p14:creationId xmlns:p14="http://schemas.microsoft.com/office/powerpoint/2010/main" val="62109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CECE-83DF-4412-34F7-6BFCAF17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</a:t>
            </a:r>
            <a:r>
              <a:rPr lang="en-US" dirty="0"/>
              <a:t>c</a:t>
            </a:r>
            <a:r>
              <a:rPr lang="en-US" dirty="0" smtClean="0"/>
              <a:t>olumn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F24E1-CA74-A280-BDDC-832BC2702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52564"/>
            <a:ext cx="9143999" cy="5405436"/>
          </a:xfrm>
        </p:spPr>
      </p:pic>
    </p:spTree>
    <p:extLst>
      <p:ext uri="{BB962C8B-B14F-4D97-AF65-F5344CB8AC3E}">
        <p14:creationId xmlns:p14="http://schemas.microsoft.com/office/powerpoint/2010/main" val="33615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A385-5346-09EC-8C81-C0652C4B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column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9BC8F-41C1-CBC0-7F28-BD92B5F8D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F1375-4B5E-5577-B8D3-876DCFFE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311"/>
            <a:ext cx="9144000" cy="54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5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07E3-60C8-9224-3C03-928872E8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column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F6C1B-C568-8E8D-7A4A-CD08EE665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27CFB-EF13-1FF3-5DFB-8F10C7E8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" y="1398494"/>
            <a:ext cx="9135362" cy="544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18D6-BF25-F5AE-9DCB-15DC5FF3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column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ECBB0-FBA9-0149-1A95-15537F26C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A6980-8297-72EF-86AC-43BCE373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52563"/>
            <a:ext cx="9161929" cy="54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910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pic>
        <p:nvPicPr>
          <p:cNvPr id="5" name="Picture 4" descr="f0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922318" y="0"/>
            <a:ext cx="5299364" cy="6858000"/>
          </a:xfrm>
          <a:prstGeom prst="rect">
            <a:avLst/>
          </a:prstGeom>
        </p:spPr>
      </p:pic>
    </p:spTree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E68F-863D-5877-5C03-E2272DA9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column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0B386-7951-B970-8268-68387DFF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" y="1452564"/>
            <a:ext cx="9109012" cy="54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415B-5185-DE75-5B2A-3F045B48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column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B242-4067-6C38-00EC-49A28E1F5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762AD-3EAF-1CB1-28BA-1EAC75FF2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563"/>
            <a:ext cx="9144000" cy="54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7728-C295-149C-CA7D-A095FA31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A2B59-5C77-0640-8F71-F154B1C91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E5160-96B5-E171-CB84-52F2F71F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9985-9328-F00E-5B79-9EFC8714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column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C6F3-600D-9364-06FF-4C3130A7A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A8A4A-0BCD-DF1F-AC88-89AE5B1E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" y="1452563"/>
            <a:ext cx="9133620" cy="54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28BE-671E-1D61-0820-315711CA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DAFB8-7754-EE95-472F-8E9F21A0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2019A-8B23-C65B-DCFD-6F0F4CDA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5E6EF-CE2C-AB8B-5981-F9497C3F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09FDE-BC6F-914C-93F7-FB75D05A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6" y="1452564"/>
            <a:ext cx="9109883" cy="53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8208-5F1B-4CC6-22B2-DE3B954A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5CCCB-59F1-7124-AFC2-A9CF7D19B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28BEE-644D-64BE-D46B-6F5818257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563"/>
            <a:ext cx="9144000" cy="54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4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73F2-D9EC-681E-00C4-259C23B3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Column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7023209" cy="33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18B-EA05-DE8A-6340-C99C7C24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6E99-860D-0D7D-9677-38109CA00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1F69B-DD47-0508-9006-149C2C19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21D5-5E9C-6B00-5B19-8725D53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15C9-3D43-4C58-CD09-B739F2717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D646B-574E-1307-E772-76B9735C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68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495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pic>
        <p:nvPicPr>
          <p:cNvPr id="5" name="Picture 4" descr="f02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237566" y="0"/>
            <a:ext cx="9762566" cy="7543800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22F2-0B81-7D1E-00C3-ABC0A4D2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92C8E-19CE-BB83-245E-9849751BF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18522-5E57-4E25-1148-C27E07D9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8"/>
            <a:ext cx="9144000" cy="68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B31D-E614-ECC6-D102-55975AB7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39BB8-F967-568C-C146-E5CAAA0B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89C1E-A144-3C44-4763-92E1C55D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68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AA1E-DAD6-A985-5ACE-CEE1DA7B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6CDBE-EE9F-CDC3-A640-A3FADAC90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ACD3A-E5E7-E9A5-2373-B419EA34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C6CC-7585-9B05-89F8-50649E5F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ED94C-FCDC-28F3-9599-B9645A67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7BD8F-D0BE-C15F-0FE6-7AE9AEE0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9" y="1916832"/>
            <a:ext cx="8138513" cy="40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0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7156" y="1772816"/>
            <a:ext cx="7200800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 fact, the structure of S-AES is exactly the same as AES. The differences are in the key size (16 bits), the block size (16 bits) and the number of rounds (2 rounds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).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Instead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of dividing the block into a four by four array of bytes, S-AES divides it into a two by two array of “nibbles”, which are four bits long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10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Before the first round, the first two words (W0 and W1) of the expanded key are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XORed.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 the first round, W2 and W3 are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XORed.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 the last round, W4 and W5 are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XORed. 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358742"/>
              </p:ext>
            </p:extLst>
          </p:nvPr>
        </p:nvGraphicFramePr>
        <p:xfrm>
          <a:off x="1049164" y="2276872"/>
          <a:ext cx="7056784" cy="345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1379736317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1717603188"/>
                    </a:ext>
                  </a:extLst>
                </a:gridCol>
              </a:tblGrid>
              <a:tr h="5138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S-AES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58372"/>
                  </a:ext>
                </a:extLst>
              </a:tr>
              <a:tr h="5138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16-bit key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128-bit key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683043"/>
                  </a:ext>
                </a:extLst>
              </a:tr>
              <a:tr h="5138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16-bit plaintext/ciphertext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 bit plaintext/ciphertext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340993"/>
                  </a:ext>
                </a:extLst>
              </a:tr>
              <a:tr h="5138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rounds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 rounds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729617"/>
                  </a:ext>
                </a:extLst>
              </a:tr>
              <a:tr h="8869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with all four operations  Last with 3 operations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 with all four operations Last with 3 operations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75293"/>
                  </a:ext>
                </a:extLst>
              </a:tr>
              <a:tr h="5138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Round key size: 16 bits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Round key size: 128 bits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312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03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42" y="39688"/>
            <a:ext cx="8039422" cy="1412875"/>
          </a:xfrm>
        </p:spPr>
        <p:txBody>
          <a:bodyPr/>
          <a:lstStyle/>
          <a:p>
            <a:r>
              <a:rPr lang="en-US" dirty="0"/>
              <a:t>S-AES Encryption Overview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10433"/>
            <a:ext cx="4572000" cy="51589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71" y="1510432"/>
            <a:ext cx="2987625" cy="51589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572000" y="1628800"/>
            <a:ext cx="144016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572000" y="2420888"/>
            <a:ext cx="1440160" cy="64807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56106" y="4221088"/>
            <a:ext cx="2392158" cy="43204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72000" y="6165304"/>
            <a:ext cx="331236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42" y="39688"/>
            <a:ext cx="8039422" cy="1412875"/>
          </a:xfrm>
        </p:spPr>
        <p:txBody>
          <a:bodyPr/>
          <a:lstStyle/>
          <a:p>
            <a:r>
              <a:rPr lang="en-US" dirty="0"/>
              <a:t>S-AES Encryption Overview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52563"/>
            <a:ext cx="4572000" cy="5405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5" y="3191191"/>
            <a:ext cx="4211960" cy="1368152"/>
          </a:xfrm>
          <a:prstGeom prst="rect">
            <a:avLst/>
          </a:prstGeom>
          <a:ln w="31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85" y="4737865"/>
            <a:ext cx="4211960" cy="1815599"/>
          </a:xfrm>
          <a:prstGeom prst="rect">
            <a:avLst/>
          </a:prstGeom>
          <a:ln w="3175">
            <a:noFill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371615" y="3284984"/>
            <a:ext cx="99247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371615" y="3875267"/>
            <a:ext cx="992474" cy="90521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plementation of Simplified AES algorithm for Wireless Sensor Nodes on FPG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93" y="1680990"/>
            <a:ext cx="4236330" cy="12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347245" y="2319373"/>
            <a:ext cx="1016844" cy="53356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586" y="1700808"/>
            <a:ext cx="7200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Lets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assume the inputs for the encryption are: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	16-bit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Plaintext,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P: 1101 0111 0010 1000 </a:t>
            </a: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	16-bit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Key, 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      </a:t>
            </a:r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K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: 0100 1010 1111 0101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000" b="1" u="sng" dirty="0" smtClean="0">
              <a:solidFill>
                <a:srgbClr val="C00000"/>
              </a:solidFill>
            </a:endParaRPr>
          </a:p>
          <a:p>
            <a:r>
              <a:rPr lang="en-US" sz="2000" b="1" u="sng" dirty="0" smtClean="0">
                <a:solidFill>
                  <a:schemeClr val="bg2">
                    <a:lumMod val="50000"/>
                  </a:schemeClr>
                </a:solidFill>
              </a:rPr>
              <a:t>AddRoundKey</a:t>
            </a:r>
            <a:r>
              <a:rPr lang="en-US" sz="2000" b="1" u="sng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2000" b="1" dirty="0">
                <a:ea typeface="Cambria" panose="02040503050406030204" pitchFamily="18" charset="0"/>
              </a:rPr>
              <a:t> ⊕ K</a:t>
            </a:r>
            <a:r>
              <a:rPr lang="en-US" sz="2000" b="1" baseline="-25000" dirty="0">
                <a:ea typeface="Cambria" panose="02040503050406030204" pitchFamily="18" charset="0"/>
              </a:rPr>
              <a:t>0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 1101 0111 0010 1000 </a:t>
            </a:r>
            <a:r>
              <a:rPr lang="en-US" sz="2000" dirty="0">
                <a:ea typeface="Cambria" panose="02040503050406030204" pitchFamily="18" charset="0"/>
              </a:rPr>
              <a:t>⊕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0100 1010 1111 0101 =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               1001 1101 1101 1101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Stage 1: Key Schedule: 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endParaRPr lang="en-US" sz="2400" dirty="0" smtClean="0">
              <a:solidFill>
                <a:srgbClr val="C00000"/>
              </a:solidFill>
              <a:latin typeface="+mn-lt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77292"/>
              </p:ext>
            </p:extLst>
          </p:nvPr>
        </p:nvGraphicFramePr>
        <p:xfrm>
          <a:off x="7452320" y="3429000"/>
          <a:ext cx="1368152" cy="93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1101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858944"/>
              </p:ext>
            </p:extLst>
          </p:nvPr>
        </p:nvGraphicFramePr>
        <p:xfrm>
          <a:off x="3893480" y="5157192"/>
          <a:ext cx="1368152" cy="93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0100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0101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79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6.1</a:t>
            </a:r>
            <a:br>
              <a:rPr lang="en-US" dirty="0" smtClean="0"/>
            </a:br>
            <a:r>
              <a:rPr lang="en-US" dirty="0" smtClean="0"/>
              <a:t>AES Parameters</a:t>
            </a:r>
          </a:p>
        </p:txBody>
      </p:sp>
      <p:pic>
        <p:nvPicPr>
          <p:cNvPr id="43011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8" y="2692400"/>
            <a:ext cx="870585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876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586" y="1700808"/>
            <a:ext cx="7200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16-bit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Plaintext, P: 1101 0111 0010 1000 </a:t>
            </a: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    16-bit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Key,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K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: 0100 1010 1111 0101 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Stage 1: Key schedule:</a:t>
            </a:r>
            <a:endParaRPr lang="en-US" sz="2400" b="1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The input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key (K)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is split into 2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words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: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400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0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=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0100 1010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and w</a:t>
            </a:r>
            <a:r>
              <a:rPr lang="en-US" sz="2400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1111 0101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first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sub-key       K</a:t>
            </a:r>
            <a:r>
              <a:rPr lang="en-US" sz="2400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0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=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400" baseline="-25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0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400" baseline="-250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 second sub-key k</a:t>
            </a:r>
            <a:r>
              <a:rPr lang="en-US" sz="2400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= w</a:t>
            </a:r>
            <a:r>
              <a:rPr lang="en-US" sz="2400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400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3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 third sub-key     k</a:t>
            </a:r>
            <a:r>
              <a:rPr lang="en-US" sz="2400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=  w</a:t>
            </a:r>
            <a:r>
              <a:rPr lang="en-US" sz="2400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4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400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5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Rcon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(1)=1000 0000</a:t>
            </a:r>
          </a:p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Rcon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(2)=0011 0000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81" y="1916832"/>
            <a:ext cx="2991932" cy="49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772816"/>
            <a:ext cx="799288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other sub-keys are generated as follows: 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= 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0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XOR 10000000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RotNib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)) </a:t>
            </a:r>
          </a:p>
          <a:p>
            <a:endParaRPr lang="en-US" sz="2200" b="1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RotNib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() is “rotate the nibbles”, which is equivalent to swapping the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nibbles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() is “apply S-Box substitution on nibbles using encryption S-Box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”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pic>
        <p:nvPicPr>
          <p:cNvPr id="1026" name="Picture 2" descr="Implementation of Simplified AES algorithm for Wireless Sensor Nodes on FP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8249"/>
            <a:ext cx="4410585" cy="174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896" y="2492896"/>
            <a:ext cx="857088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772816"/>
            <a:ext cx="799288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other sub-keys are generated as follows: 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=   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0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Rcon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(1)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RotNib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)) </a:t>
            </a: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0100 </a:t>
            </a:r>
            <a:r>
              <a:rPr lang="en-US" sz="2200" b="1" dirty="0">
                <a:solidFill>
                  <a:schemeClr val="accent2">
                    <a:lumMod val="25000"/>
                  </a:schemeClr>
                </a:solidFill>
                <a:latin typeface="+mn-lt"/>
              </a:rPr>
              <a:t>1010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XOR 10000000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RotNib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1111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0101)) </a:t>
            </a: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0100 </a:t>
            </a:r>
            <a:r>
              <a:rPr lang="en-US" sz="2200" b="1" dirty="0">
                <a:solidFill>
                  <a:schemeClr val="accent2">
                    <a:lumMod val="25000"/>
                  </a:schemeClr>
                </a:solidFill>
                <a:latin typeface="+mn-lt"/>
              </a:rPr>
              <a:t>1010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XOR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10000000)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(0101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1111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) </a:t>
            </a:r>
            <a:endParaRPr lang="en-US" sz="22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49518"/>
              </p:ext>
            </p:extLst>
          </p:nvPr>
        </p:nvGraphicFramePr>
        <p:xfrm>
          <a:off x="2410121" y="2338080"/>
          <a:ext cx="42517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625">
                  <a:extLst>
                    <a:ext uri="{9D8B030D-6E8A-4147-A177-3AD203B41FA5}">
                      <a16:colId xmlns:a16="http://schemas.microsoft.com/office/drawing/2014/main" val="2774714196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4281916449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2828288592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4207605496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472522057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2074920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FF0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6005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896" y="2888349"/>
            <a:ext cx="857088" cy="121937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675309"/>
              </p:ext>
            </p:extLst>
          </p:nvPr>
        </p:nvGraphicFramePr>
        <p:xfrm>
          <a:off x="7603456" y="1631992"/>
          <a:ext cx="1285614" cy="93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807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42807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0100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0101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22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772816"/>
            <a:ext cx="799288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other sub-keys are generated as follows: 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=   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0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Rcon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(1)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RotNib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)) </a:t>
            </a: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0100 </a:t>
            </a:r>
            <a:r>
              <a:rPr lang="en-US" sz="2200" b="1" dirty="0">
                <a:solidFill>
                  <a:schemeClr val="accent2">
                    <a:lumMod val="25000"/>
                  </a:schemeClr>
                </a:solidFill>
                <a:latin typeface="+mn-lt"/>
              </a:rPr>
              <a:t>1010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XOR 10000000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RotNib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1111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0101)) </a:t>
            </a: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0100 </a:t>
            </a:r>
            <a:r>
              <a:rPr lang="en-US" sz="2200" b="1" dirty="0">
                <a:solidFill>
                  <a:schemeClr val="accent2">
                    <a:lumMod val="25000"/>
                  </a:schemeClr>
                </a:solidFill>
                <a:latin typeface="+mn-lt"/>
              </a:rPr>
              <a:t>1010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XOR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10000000)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smtClean="0">
                <a:solidFill>
                  <a:srgbClr val="C00000"/>
                </a:solidFill>
                <a:latin typeface="+mn-lt"/>
              </a:rPr>
              <a:t>01</a:t>
            </a:r>
            <a:r>
              <a:rPr lang="en-US" sz="2200" b="1" dirty="0" smtClean="0">
                <a:solidFill>
                  <a:srgbClr val="00B050"/>
                </a:solidFill>
                <a:latin typeface="+mn-lt"/>
              </a:rPr>
              <a:t>01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11</a:t>
            </a:r>
            <a:r>
              <a:rPr lang="en-US" sz="2200" b="1" dirty="0">
                <a:solidFill>
                  <a:srgbClr val="00B050"/>
                </a:solidFill>
                <a:latin typeface="+mn-lt"/>
              </a:rPr>
              <a:t>11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) </a:t>
            </a:r>
            <a:endParaRPr lang="en-US" sz="22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           (1100 1010)                 XOR </a:t>
            </a:r>
            <a:r>
              <a:rPr lang="en-US" sz="2200" b="1" dirty="0">
                <a:solidFill>
                  <a:srgbClr val="0070C0"/>
                </a:solidFill>
                <a:latin typeface="+mn-lt"/>
              </a:rPr>
              <a:t>0001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2200" b="1" dirty="0">
                <a:solidFill>
                  <a:srgbClr val="00B0F0"/>
                </a:solidFill>
                <a:latin typeface="+mn-lt"/>
              </a:rPr>
              <a:t>0111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2200" b="1" dirty="0" smtClean="0">
                <a:solidFill>
                  <a:srgbClr val="C00000"/>
                </a:solidFill>
                <a:latin typeface="+mn-lt"/>
              </a:rPr>
              <a:t>   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=      1101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1101 </a:t>
            </a:r>
            <a:endParaRPr lang="en-US" sz="2200" b="1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pic>
        <p:nvPicPr>
          <p:cNvPr id="2050" name="Picture 2" descr="Implementation of Simplified AES algorithm for Wireless Sensor Nodes on FP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896544"/>
            <a:ext cx="2647950" cy="16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49518"/>
              </p:ext>
            </p:extLst>
          </p:nvPr>
        </p:nvGraphicFramePr>
        <p:xfrm>
          <a:off x="2410121" y="2338080"/>
          <a:ext cx="42517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625">
                  <a:extLst>
                    <a:ext uri="{9D8B030D-6E8A-4147-A177-3AD203B41FA5}">
                      <a16:colId xmlns:a16="http://schemas.microsoft.com/office/drawing/2014/main" val="2774714196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4281916449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2828288592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4207605496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472522057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2074920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FF0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60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4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772816"/>
            <a:ext cx="79928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other sub-keys are generated as follows: 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=   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0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Rcon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(1)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RotNib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)) </a:t>
            </a: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0100 </a:t>
            </a:r>
            <a:r>
              <a:rPr lang="en-US" sz="2200" b="1" dirty="0">
                <a:solidFill>
                  <a:schemeClr val="accent2">
                    <a:lumMod val="25000"/>
                  </a:schemeClr>
                </a:solidFill>
                <a:latin typeface="+mn-lt"/>
              </a:rPr>
              <a:t>1010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XOR 10000000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RotNib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1111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0101)) </a:t>
            </a: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200" b="1" dirty="0" smtClean="0">
                <a:solidFill>
                  <a:schemeClr val="accent2">
                    <a:lumMod val="25000"/>
                  </a:schemeClr>
                </a:solidFill>
                <a:latin typeface="+mn-lt"/>
              </a:rPr>
              <a:t>0100 </a:t>
            </a:r>
            <a:r>
              <a:rPr lang="en-US" sz="2200" b="1" dirty="0">
                <a:solidFill>
                  <a:schemeClr val="accent2">
                    <a:lumMod val="25000"/>
                  </a:schemeClr>
                </a:solidFill>
                <a:latin typeface="+mn-lt"/>
              </a:rPr>
              <a:t>1010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XOR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10000000)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XOR </a:t>
            </a:r>
            <a:r>
              <a:rPr lang="en-US" sz="22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(0101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1111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) </a:t>
            </a:r>
            <a:endParaRPr lang="en-US" sz="22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</a:t>
            </a:r>
            <a:r>
              <a:rPr lang="en-US" sz="2200" b="1" baseline="-250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           (1100 1010)                 XOR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0001 0111 </a:t>
            </a:r>
            <a:r>
              <a:rPr lang="en-US" sz="22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 =      1101 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1101 </a:t>
            </a:r>
            <a:endParaRPr lang="en-US" sz="2200" b="1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w3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= w2 XOR w1 = 1101 1101 XOR 1111 0101 =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0010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1000 </a:t>
            </a:r>
            <a:endParaRPr lang="en-US" sz="2000" b="1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pic>
        <p:nvPicPr>
          <p:cNvPr id="2050" name="Picture 2" descr="Implementation of Simplified AES algorithm for Wireless Sensor Nodes on FP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896544"/>
            <a:ext cx="2647950" cy="16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49518"/>
              </p:ext>
            </p:extLst>
          </p:nvPr>
        </p:nvGraphicFramePr>
        <p:xfrm>
          <a:off x="2410121" y="2338080"/>
          <a:ext cx="42517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8625">
                  <a:extLst>
                    <a:ext uri="{9D8B030D-6E8A-4147-A177-3AD203B41FA5}">
                      <a16:colId xmlns:a16="http://schemas.microsoft.com/office/drawing/2014/main" val="2774714196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4281916449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2828288592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4207605496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472522057"/>
                    </a:ext>
                  </a:extLst>
                </a:gridCol>
                <a:gridCol w="708625">
                  <a:extLst>
                    <a:ext uri="{9D8B030D-6E8A-4147-A177-3AD203B41FA5}">
                      <a16:colId xmlns:a16="http://schemas.microsoft.com/office/drawing/2014/main" val="2074920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FF00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w</a:t>
                      </a:r>
                      <a:r>
                        <a:rPr lang="en-US" sz="1800" b="1" baseline="-250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</a:rPr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FFFF00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6005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97524" y="5170928"/>
            <a:ext cx="61005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w4 = w2 XOR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Rcon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(2) XOR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RotNib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(w3)) </a:t>
            </a:r>
          </a:p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w4= (1101 1101 XOR 0011 0000) XOR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SubNib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(1000 0010) </a:t>
            </a:r>
          </a:p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w4=              (1110 1101)                XOR 0110 1010 = 1000 0111 </a:t>
            </a:r>
          </a:p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w5 = w4 XOR w3 = 1000 0111 XOR 0010 1000 = 1010 1111 </a:t>
            </a:r>
          </a:p>
        </p:txBody>
      </p:sp>
    </p:spTree>
    <p:extLst>
      <p:ext uri="{BB962C8B-B14F-4D97-AF65-F5344CB8AC3E}">
        <p14:creationId xmlns:p14="http://schemas.microsoft.com/office/powerpoint/2010/main" val="218367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772816"/>
            <a:ext cx="79928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The sub-keys are as follows: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		K0=</a:t>
            </a: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		K1=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		K2=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81136"/>
              </p:ext>
            </p:extLst>
          </p:nvPr>
        </p:nvGraphicFramePr>
        <p:xfrm>
          <a:off x="3286386" y="2348880"/>
          <a:ext cx="1285614" cy="93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807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42807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0100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0101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14260"/>
              </p:ext>
            </p:extLst>
          </p:nvPr>
        </p:nvGraphicFramePr>
        <p:xfrm>
          <a:off x="3286386" y="3861048"/>
          <a:ext cx="1285614" cy="93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807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42807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1101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1101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815857"/>
              </p:ext>
            </p:extLst>
          </p:nvPr>
        </p:nvGraphicFramePr>
        <p:xfrm>
          <a:off x="3267333" y="5373216"/>
          <a:ext cx="1285614" cy="93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807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42807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0111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9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772816"/>
            <a:ext cx="79928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Stage 2: Plaintext Encoding: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here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is an initial operation (Add Round Key), followed by the main Round, followed by the final Round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.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b="1" u="sng" dirty="0" smtClean="0">
                <a:solidFill>
                  <a:srgbClr val="C00000"/>
                </a:solidFill>
                <a:latin typeface="+mn-lt"/>
              </a:rPr>
              <a:t>AddRoundKey: </a:t>
            </a:r>
          </a:p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P</a:t>
            </a:r>
            <a:r>
              <a:rPr lang="en-US" sz="2400" b="1" dirty="0">
                <a:latin typeface="+mn-lt"/>
                <a:ea typeface="Cambria" panose="02040503050406030204" pitchFamily="18" charset="0"/>
              </a:rPr>
              <a:t> ⊕ </a:t>
            </a:r>
            <a:r>
              <a:rPr lang="en-US" sz="2400" b="1" dirty="0" smtClean="0">
                <a:latin typeface="+mn-lt"/>
                <a:ea typeface="Cambria" panose="02040503050406030204" pitchFamily="18" charset="0"/>
              </a:rPr>
              <a:t>K</a:t>
            </a:r>
            <a:r>
              <a:rPr lang="en-US" sz="2400" b="1" baseline="-25000" dirty="0" smtClean="0">
                <a:latin typeface="+mn-lt"/>
                <a:ea typeface="Cambria" panose="02040503050406030204" pitchFamily="18" charset="0"/>
              </a:rPr>
              <a:t>0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1101 0111 0010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1000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0100 1010 1111 0101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=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            </a:t>
            </a:r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10</a:t>
            </a:r>
            <a:r>
              <a:rPr lang="en-US" sz="2400" dirty="0" smtClean="0">
                <a:solidFill>
                  <a:srgbClr val="00B050"/>
                </a:solidFill>
                <a:latin typeface="+mn-lt"/>
              </a:rPr>
              <a:t>01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1101 1101 1101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b="1" u="sng" dirty="0" smtClean="0">
                <a:solidFill>
                  <a:srgbClr val="C00000"/>
                </a:solidFill>
                <a:latin typeface="+mn-lt"/>
              </a:rPr>
              <a:t>Round1: </a:t>
            </a:r>
          </a:p>
          <a:p>
            <a:r>
              <a:rPr lang="en-US" sz="2400" b="1" dirty="0" smtClean="0">
                <a:solidFill>
                  <a:srgbClr val="92D050"/>
                </a:solidFill>
                <a:latin typeface="+mn-lt"/>
              </a:rPr>
              <a:t>Sub-bytes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olidFill>
                  <a:srgbClr val="0070C0"/>
                </a:solidFill>
                <a:latin typeface="+mn-lt"/>
                <a:sym typeface="Wingdings" panose="05000000000000000000" pitchFamily="2" charset="2"/>
              </a:rPr>
              <a:t>0010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 1110 1110 1110</a:t>
            </a:r>
          </a:p>
          <a:p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ShiftRow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   ??</a:t>
            </a:r>
          </a:p>
          <a:p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MixColumn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  ??</a:t>
            </a:r>
          </a:p>
          <a:p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AddRoundkey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??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pic>
        <p:nvPicPr>
          <p:cNvPr id="6" name="Picture 2" descr="Implementation of Simplified AES algorithm for Wireless Sensor Nodes on FP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24" y="4191965"/>
            <a:ext cx="3330465" cy="12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9862"/>
              </p:ext>
            </p:extLst>
          </p:nvPr>
        </p:nvGraphicFramePr>
        <p:xfrm>
          <a:off x="5644490" y="5857356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067944" y="4219639"/>
            <a:ext cx="157728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40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772816"/>
            <a:ext cx="79928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Stage 2: Plaintext Encoding: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here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is an initial operation (Add Round Key), followed by the main Round, followed by the final Round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.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b="1" u="sng" dirty="0" smtClean="0">
                <a:solidFill>
                  <a:srgbClr val="C00000"/>
                </a:solidFill>
                <a:latin typeface="+mn-lt"/>
              </a:rPr>
              <a:t>AddRoundKey: </a:t>
            </a:r>
          </a:p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P</a:t>
            </a:r>
            <a:r>
              <a:rPr lang="en-US" sz="2400" b="1" dirty="0">
                <a:latin typeface="+mn-lt"/>
                <a:ea typeface="Cambria" panose="02040503050406030204" pitchFamily="18" charset="0"/>
              </a:rPr>
              <a:t> ⊕ </a:t>
            </a:r>
            <a:r>
              <a:rPr lang="en-US" sz="2400" b="1" dirty="0" smtClean="0">
                <a:latin typeface="+mn-lt"/>
                <a:ea typeface="Cambria" panose="02040503050406030204" pitchFamily="18" charset="0"/>
              </a:rPr>
              <a:t>K</a:t>
            </a:r>
            <a:r>
              <a:rPr lang="en-US" sz="2400" b="1" baseline="-25000" dirty="0" smtClean="0">
                <a:latin typeface="+mn-lt"/>
                <a:ea typeface="Cambria" panose="02040503050406030204" pitchFamily="18" charset="0"/>
              </a:rPr>
              <a:t>0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1101 0111 0010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1000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0100 1010 1111 0101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=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            </a:t>
            </a:r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10</a:t>
            </a:r>
            <a:r>
              <a:rPr lang="en-US" sz="2400" dirty="0" smtClean="0">
                <a:solidFill>
                  <a:srgbClr val="00B050"/>
                </a:solidFill>
                <a:latin typeface="+mn-lt"/>
              </a:rPr>
              <a:t>01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1101 1101 1101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b="1" u="sng" dirty="0" smtClean="0">
                <a:solidFill>
                  <a:srgbClr val="C00000"/>
                </a:solidFill>
                <a:latin typeface="+mn-lt"/>
              </a:rPr>
              <a:t>Round1: </a:t>
            </a:r>
          </a:p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Sub-bytes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olidFill>
                  <a:srgbClr val="0070C0"/>
                </a:solidFill>
                <a:latin typeface="+mn-lt"/>
                <a:sym typeface="Wingdings" panose="05000000000000000000" pitchFamily="2" charset="2"/>
              </a:rPr>
              <a:t>0010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 1110 1110 1110</a:t>
            </a:r>
          </a:p>
          <a:p>
            <a:r>
              <a:rPr lang="en-US" sz="2400" b="1" dirty="0" err="1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ShiftRow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  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0010 1110 1110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1110</a:t>
            </a:r>
          </a:p>
          <a:p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MixColumn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  ??</a:t>
            </a:r>
          </a:p>
          <a:p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AddRoundkey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??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pic>
        <p:nvPicPr>
          <p:cNvPr id="6" name="Picture 2" descr="Implementation of Simplified AES algorithm for Wireless Sensor Nodes on FP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24" y="4191965"/>
            <a:ext cx="3330465" cy="12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99862"/>
              </p:ext>
            </p:extLst>
          </p:nvPr>
        </p:nvGraphicFramePr>
        <p:xfrm>
          <a:off x="5644490" y="5857356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067944" y="4219639"/>
            <a:ext cx="1577280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223028"/>
              </p:ext>
            </p:extLst>
          </p:nvPr>
        </p:nvGraphicFramePr>
        <p:xfrm>
          <a:off x="7607537" y="5857356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644490" y="6237312"/>
            <a:ext cx="1368152" cy="361724"/>
          </a:xfrm>
          <a:prstGeom prst="rect">
            <a:avLst/>
          </a:prstGeom>
          <a:noFill/>
          <a:ln>
            <a:solidFill>
              <a:srgbClr val="C00000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088465" y="6192192"/>
            <a:ext cx="443249" cy="117128"/>
          </a:xfrm>
          <a:prstGeom prst="rightArrow">
            <a:avLst/>
          </a:prstGeom>
          <a:noFill/>
          <a:ln>
            <a:solidFill>
              <a:srgbClr val="C00000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772816"/>
            <a:ext cx="79928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92D050"/>
                </a:solidFill>
                <a:latin typeface="+mn-lt"/>
                <a:sym typeface="Wingdings" panose="05000000000000000000" pitchFamily="2" charset="2"/>
              </a:rPr>
              <a:t>MixColumn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(1x2)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(4xE)= 2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⊕ D = 0010 ⊕ 1101= 1111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1xE)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(4xE)=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E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D =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1110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1101=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0011</a:t>
            </a:r>
            <a:endParaRPr lang="en-US" sz="2400" dirty="0">
              <a:latin typeface="+mn-lt"/>
              <a:ea typeface="Cambria" panose="02040503050406030204" pitchFamily="18" charset="0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(4x2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)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(1xE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)=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8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E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= 1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000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1110= 0110</a:t>
            </a:r>
            <a:endParaRPr lang="en-US" sz="2400" dirty="0">
              <a:latin typeface="+mn-lt"/>
              <a:ea typeface="Cambria" panose="02040503050406030204" pitchFamily="18" charset="0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(4xE)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(1xE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)=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D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E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=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1101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1110= 0011</a:t>
            </a:r>
          </a:p>
          <a:p>
            <a:endParaRPr lang="en-US" sz="2400" dirty="0">
              <a:latin typeface="+mn-lt"/>
              <a:ea typeface="Cambria" panose="02040503050406030204" pitchFamily="18" charset="0"/>
            </a:endParaRPr>
          </a:p>
          <a:p>
            <a:endParaRPr lang="en-US" sz="2400" dirty="0">
              <a:latin typeface="+mn-lt"/>
              <a:ea typeface="Cambria" panose="02040503050406030204" pitchFamily="18" charset="0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93900"/>
              </p:ext>
            </p:extLst>
          </p:nvPr>
        </p:nvGraphicFramePr>
        <p:xfrm>
          <a:off x="3822463" y="2602200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998174"/>
              </p:ext>
            </p:extLst>
          </p:nvPr>
        </p:nvGraphicFramePr>
        <p:xfrm>
          <a:off x="1590215" y="2602200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221137" y="2788374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X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191" y="1452563"/>
            <a:ext cx="4880305" cy="8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1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1772816"/>
            <a:ext cx="79928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latin typeface="+mn-lt"/>
                <a:sym typeface="Wingdings" panose="05000000000000000000" pitchFamily="2" charset="2"/>
              </a:rPr>
              <a:t>MixColumn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(1x2)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(4xE)= 2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⊕ D = 0010 ⊕ 1101= 1111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1xE)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(4xE)=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E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D =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1110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1101=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0011</a:t>
            </a:r>
            <a:endParaRPr lang="en-US" sz="2400" dirty="0">
              <a:latin typeface="+mn-lt"/>
              <a:ea typeface="Cambria" panose="02040503050406030204" pitchFamily="18" charset="0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(4x2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)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(1xE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)=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8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E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= 1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000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1110= 0110</a:t>
            </a:r>
            <a:endParaRPr lang="en-US" sz="2400" dirty="0">
              <a:latin typeface="+mn-lt"/>
              <a:ea typeface="Cambria" panose="02040503050406030204" pitchFamily="18" charset="0"/>
            </a:endParaRP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(4xE)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(1xE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)=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D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E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=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1101 </a:t>
            </a:r>
            <a:r>
              <a:rPr lang="en-US" sz="2400" dirty="0">
                <a:latin typeface="+mn-lt"/>
                <a:ea typeface="Cambria" panose="02040503050406030204" pitchFamily="18" charset="0"/>
              </a:rPr>
              <a:t>⊕ 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1110= 0011</a:t>
            </a:r>
          </a:p>
          <a:p>
            <a:endParaRPr lang="en-US" sz="2400" dirty="0">
              <a:latin typeface="+mn-lt"/>
              <a:ea typeface="Cambria" panose="02040503050406030204" pitchFamily="18" charset="0"/>
            </a:endParaRPr>
          </a:p>
          <a:p>
            <a:r>
              <a:rPr lang="en-US" sz="2200" b="1" dirty="0">
                <a:solidFill>
                  <a:srgbClr val="92D050"/>
                </a:solidFill>
                <a:sym typeface="Wingdings" panose="05000000000000000000" pitchFamily="2" charset="2"/>
              </a:rPr>
              <a:t>AddRoundKey</a:t>
            </a:r>
          </a:p>
          <a:p>
            <a:endParaRPr lang="en-US" sz="2400" dirty="0">
              <a:latin typeface="+mn-lt"/>
              <a:ea typeface="Cambria" panose="02040503050406030204" pitchFamily="18" charset="0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93900"/>
              </p:ext>
            </p:extLst>
          </p:nvPr>
        </p:nvGraphicFramePr>
        <p:xfrm>
          <a:off x="3822463" y="2602200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998174"/>
              </p:ext>
            </p:extLst>
          </p:nvPr>
        </p:nvGraphicFramePr>
        <p:xfrm>
          <a:off x="1590215" y="2602200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221137" y="2788374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X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191" y="1452564"/>
            <a:ext cx="4808297" cy="89800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47798"/>
              </p:ext>
            </p:extLst>
          </p:nvPr>
        </p:nvGraphicFramePr>
        <p:xfrm>
          <a:off x="3822463" y="5924783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1101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1101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327484" y="6110957"/>
            <a:ext cx="4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ea typeface="Cambria" panose="02040503050406030204" pitchFamily="18" charset="0"/>
              </a:rPr>
              <a:t>⊕</a:t>
            </a:r>
            <a:endParaRPr lang="en-US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256374"/>
              </p:ext>
            </p:extLst>
          </p:nvPr>
        </p:nvGraphicFramePr>
        <p:xfrm>
          <a:off x="1950255" y="5955595"/>
          <a:ext cx="1368152" cy="741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1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0011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1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0110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0011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5519368" y="6131515"/>
            <a:ext cx="319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ea typeface="Cambria" panose="02040503050406030204" pitchFamily="18" charset="0"/>
              </a:rPr>
              <a:t>=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60788"/>
              </p:ext>
            </p:extLst>
          </p:nvPr>
        </p:nvGraphicFramePr>
        <p:xfrm>
          <a:off x="6061277" y="5924783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1011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266729" y="5555451"/>
            <a:ext cx="47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K1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7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4864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  <p:pic>
        <p:nvPicPr>
          <p:cNvPr id="5" name="Picture 4" descr="f03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752600" y="-219635"/>
            <a:ext cx="5791200" cy="7494494"/>
          </a:xfrm>
          <a:prstGeom prst="rect">
            <a:avLst/>
          </a:prstGeom>
        </p:spPr>
      </p:pic>
    </p:spTree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0997" y="1840756"/>
            <a:ext cx="79928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u="sng" dirty="0" smtClean="0">
              <a:solidFill>
                <a:srgbClr val="C00000"/>
              </a:solidFill>
              <a:latin typeface="+mn-lt"/>
            </a:endParaRPr>
          </a:p>
          <a:p>
            <a:r>
              <a:rPr lang="en-US" sz="2400" b="1" u="sng" dirty="0" smtClean="0">
                <a:solidFill>
                  <a:srgbClr val="C00000"/>
                </a:solidFill>
                <a:latin typeface="+mn-lt"/>
              </a:rPr>
              <a:t>Round2: </a:t>
            </a:r>
            <a:endParaRPr lang="en-US" sz="2400" b="1" u="sng" dirty="0">
              <a:solidFill>
                <a:srgbClr val="C00000"/>
              </a:solidFill>
              <a:latin typeface="+mn-lt"/>
            </a:endParaRP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Sub-bytes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1010 </a:t>
            </a:r>
            <a:r>
              <a:rPr lang="en-US" sz="24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0011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 0100 </a:t>
            </a:r>
            <a:r>
              <a:rPr lang="en-US" sz="2400" dirty="0" smtClean="0">
                <a:solidFill>
                  <a:srgbClr val="00B050"/>
                </a:solidFill>
                <a:latin typeface="+mn-lt"/>
                <a:sym typeface="Wingdings" panose="05000000000000000000" pitchFamily="2" charset="2"/>
              </a:rPr>
              <a:t>0011</a:t>
            </a:r>
            <a:endParaRPr lang="en-US" sz="2400" dirty="0">
              <a:solidFill>
                <a:srgbClr val="00B050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ShiftRow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  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1010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0011 0100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0011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AddRoundkey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1010 0011 0100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0011</a:t>
            </a:r>
            <a:r>
              <a:rPr lang="en-US" sz="2400" dirty="0" smtClean="0">
                <a:latin typeface="+mn-lt"/>
                <a:ea typeface="Cambria" panose="02040503050406030204" pitchFamily="18" charset="0"/>
              </a:rPr>
              <a:t>⊕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1000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0111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1010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1111=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                                0010 0100 1110 1100</a:t>
            </a: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  <a:p>
            <a:r>
              <a:rPr lang="en-US" sz="2400" dirty="0">
                <a:latin typeface="+mn-lt"/>
              </a:rPr>
              <a:t>Ciphertext = 0010 0100 1110 1100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  <a:p>
            <a:endParaRPr lang="en-US" sz="2400" dirty="0" smtClean="0">
              <a:solidFill>
                <a:schemeClr val="tx2">
                  <a:lumMod val="75000"/>
                </a:schemeClr>
              </a:solidFill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3E1F17-725A-0574-B76F-630913B0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9688"/>
            <a:ext cx="7570787" cy="1412875"/>
          </a:xfrm>
        </p:spPr>
        <p:txBody>
          <a:bodyPr/>
          <a:lstStyle/>
          <a:p>
            <a:r>
              <a:rPr lang="en-US" dirty="0" smtClean="0"/>
              <a:t>Simplified AES Example</a:t>
            </a:r>
            <a:endParaRPr lang="en-US" dirty="0"/>
          </a:p>
        </p:txBody>
      </p:sp>
      <p:pic>
        <p:nvPicPr>
          <p:cNvPr id="13" name="Picture 2" descr="Implementation of Simplified AES algorithm for Wireless Sensor Nodes on FP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39" y="2564904"/>
            <a:ext cx="3611049" cy="148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220277"/>
              </p:ext>
            </p:extLst>
          </p:nvPr>
        </p:nvGraphicFramePr>
        <p:xfrm>
          <a:off x="3707904" y="1556792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0001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1011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23659"/>
              </p:ext>
            </p:extLst>
          </p:nvPr>
        </p:nvGraphicFramePr>
        <p:xfrm>
          <a:off x="6300192" y="4785130"/>
          <a:ext cx="136815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076">
                  <a:extLst>
                    <a:ext uri="{9D8B030D-6E8A-4147-A177-3AD203B41FA5}">
                      <a16:colId xmlns:a16="http://schemas.microsoft.com/office/drawing/2014/main" val="2070310620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201387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8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0111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1111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038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744458" y="4415798"/>
            <a:ext cx="47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K2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18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AU" smtClean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1905000"/>
            <a:ext cx="3565525" cy="4953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AES structure</a:t>
            </a:r>
          </a:p>
          <a:p>
            <a:pPr lvl="1"/>
            <a:r>
              <a:rPr lang="en-US" dirty="0" smtClean="0"/>
              <a:t>General structure</a:t>
            </a:r>
          </a:p>
          <a:p>
            <a:pPr lvl="1"/>
            <a:r>
              <a:rPr lang="en-US" dirty="0" smtClean="0"/>
              <a:t>Detailed structure</a:t>
            </a:r>
          </a:p>
          <a:p>
            <a:r>
              <a:rPr lang="en-US" dirty="0" smtClean="0"/>
              <a:t>AES key expansion</a:t>
            </a:r>
          </a:p>
          <a:p>
            <a:pPr lvl="1"/>
            <a:r>
              <a:rPr lang="en-US" dirty="0" smtClean="0"/>
              <a:t>Key expansion algorithm</a:t>
            </a:r>
          </a:p>
          <a:p>
            <a:pPr lvl="1"/>
            <a:r>
              <a:rPr lang="en-US" dirty="0" smtClean="0"/>
              <a:t>Rationale</a:t>
            </a:r>
            <a:endParaRPr lang="en-AU" dirty="0" smtClean="0"/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5578475" y="1752600"/>
            <a:ext cx="3565525" cy="4876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AES transformation functions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Substitute bytes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ShiftRows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MixColumns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AddRoundKey</a:t>
            </a:r>
          </a:p>
          <a:p>
            <a:pPr marL="342900" lvl="1" indent="-342900" fontAlgn="auto">
              <a:spcBef>
                <a:spcPts val="2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sz="2400" dirty="0" smtClean="0">
                <a:ea typeface="+mn-ea"/>
              </a:rPr>
              <a:t>AES and S-AES implementation</a:t>
            </a:r>
          </a:p>
          <a:p>
            <a:pPr lvl="1" fontAlgn="auto">
              <a:spcAft>
                <a:spcPts val="0"/>
              </a:spcAft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</a:rPr>
              <a:t>Implementation aspects</a:t>
            </a:r>
          </a:p>
        </p:txBody>
      </p:sp>
      <p:pic>
        <p:nvPicPr>
          <p:cNvPr id="5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3581400" y="3048000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8006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Detailed Structure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624681" y="1695604"/>
            <a:ext cx="7905750" cy="5095875"/>
          </a:xfrm>
        </p:spPr>
        <p:txBody>
          <a:bodyPr rtlCol="0">
            <a:normAutofit fontScale="62500" lnSpcReduction="20000"/>
          </a:bodyPr>
          <a:lstStyle/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Processes the entire data block as a single matrix during each round using substitutions and permutation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key that is provided as input is expanded into an array of forty-four 32-bit words, </a:t>
            </a:r>
            <a:r>
              <a:rPr lang="en-US" i="1" dirty="0" smtClean="0">
                <a:ea typeface="+mn-ea"/>
                <a:cs typeface="+mn-cs"/>
              </a:rPr>
              <a:t>w[</a:t>
            </a:r>
            <a:r>
              <a:rPr lang="en-US" i="1" dirty="0" err="1" smtClean="0">
                <a:ea typeface="+mn-ea"/>
                <a:cs typeface="+mn-cs"/>
              </a:rPr>
              <a:t>i</a:t>
            </a:r>
            <a:r>
              <a:rPr lang="en-US" i="1" dirty="0" smtClean="0">
                <a:ea typeface="+mn-ea"/>
                <a:cs typeface="+mn-cs"/>
              </a:rPr>
              <a:t>]</a:t>
            </a:r>
            <a:endParaRPr lang="en-US" dirty="0" smtClean="0">
              <a:ea typeface="+mn-ea"/>
              <a:cs typeface="+mn-cs"/>
            </a:endParaRP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cipher begins and ends with an AddRoundKey stage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Can view the cipher as alternating operations of XOR encryption (AddRoundKey) of a block, followed by scrambling of the block (the other three stages), followed by XOR encryption, and so 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Each stage is easily reversible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The decryption algorithm makes use of the expanded key in reverse order, however the decryption algorithm is not identical to the encryption algorithm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State is the same for both encryption and decryption</a:t>
            </a:r>
          </a:p>
          <a:p>
            <a:pPr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Final round of both encryption and decryption consists of only three stages</a:t>
            </a:r>
            <a:endParaRPr lang="en-AU" dirty="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876800" cy="365125"/>
          </a:xfrm>
        </p:spPr>
        <p:txBody>
          <a:bodyPr/>
          <a:lstStyle/>
          <a:p>
            <a:pPr>
              <a:defRPr/>
            </a:pPr>
            <a:r>
              <a:rPr lang="en-US" sz="1000" dirty="0" smtClean="0"/>
              <a:t>© 2017 Pearson Education, Ltd., All rights reserved.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h01">
  <a:themeElements>
    <a:clrScheme name="ch01 4">
      <a:dk1>
        <a:srgbClr val="9B69FF"/>
      </a:dk1>
      <a:lt1>
        <a:srgbClr val="FFFFFF"/>
      </a:lt1>
      <a:dk2>
        <a:srgbClr val="666699"/>
      </a:dk2>
      <a:lt2>
        <a:srgbClr val="D9D9FF"/>
      </a:lt2>
      <a:accent1>
        <a:srgbClr val="9966FF"/>
      </a:accent1>
      <a:accent2>
        <a:srgbClr val="00FFFF"/>
      </a:accent2>
      <a:accent3>
        <a:srgbClr val="B8B8CA"/>
      </a:accent3>
      <a:accent4>
        <a:srgbClr val="DADADA"/>
      </a:accent4>
      <a:accent5>
        <a:srgbClr val="CAB8FF"/>
      </a:accent5>
      <a:accent6>
        <a:srgbClr val="00E7E7"/>
      </a:accent6>
      <a:hlink>
        <a:srgbClr val="5FAFFF"/>
      </a:hlink>
      <a:folHlink>
        <a:srgbClr val="003399"/>
      </a:folHlink>
    </a:clrScheme>
    <a:fontScheme name="ch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h01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2E2E8E"/>
        </a:accent1>
        <a:accent2>
          <a:srgbClr val="0066CC"/>
        </a:accent2>
        <a:accent3>
          <a:srgbClr val="AAACB1"/>
        </a:accent3>
        <a:accent4>
          <a:srgbClr val="DADADA"/>
        </a:accent4>
        <a:accent5>
          <a:srgbClr val="ADADC6"/>
        </a:accent5>
        <a:accent6>
          <a:srgbClr val="005CB9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58718C"/>
        </a:accent1>
        <a:accent2>
          <a:srgbClr val="6D9D97"/>
        </a:accent2>
        <a:accent3>
          <a:srgbClr val="B0B9C3"/>
        </a:accent3>
        <a:accent4>
          <a:srgbClr val="DADADA"/>
        </a:accent4>
        <a:accent5>
          <a:srgbClr val="B4BBC5"/>
        </a:accent5>
        <a:accent6>
          <a:srgbClr val="628E88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88E4"/>
        </a:accent1>
        <a:accent2>
          <a:srgbClr val="009999"/>
        </a:accent2>
        <a:accent3>
          <a:srgbClr val="AAB9D3"/>
        </a:accent3>
        <a:accent4>
          <a:srgbClr val="DADADA"/>
        </a:accent4>
        <a:accent5>
          <a:srgbClr val="AAC3EF"/>
        </a:accent5>
        <a:accent6>
          <a:srgbClr val="008A8A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9966FF"/>
        </a:accent1>
        <a:accent2>
          <a:srgbClr val="00FFFF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E7E7"/>
        </a:accent6>
        <a:hlink>
          <a:srgbClr val="5FAFFF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8080"/>
        </a:accent1>
        <a:accent2>
          <a:srgbClr val="0099FF"/>
        </a:accent2>
        <a:accent3>
          <a:srgbClr val="AAB8B8"/>
        </a:accent3>
        <a:accent4>
          <a:srgbClr val="DADADA"/>
        </a:accent4>
        <a:accent5>
          <a:srgbClr val="AAC0C0"/>
        </a:accent5>
        <a:accent6>
          <a:srgbClr val="008AE7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CBD7CE"/>
        </a:accent1>
        <a:accent2>
          <a:srgbClr val="9CA8A4"/>
        </a:accent2>
        <a:accent3>
          <a:srgbClr val="CEDAD1"/>
        </a:accent3>
        <a:accent4>
          <a:srgbClr val="DADADA"/>
        </a:accent4>
        <a:accent5>
          <a:srgbClr val="E2E8E3"/>
        </a:accent5>
        <a:accent6>
          <a:srgbClr val="8D9894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686B5D"/>
        </a:accent1>
        <a:accent2>
          <a:srgbClr val="5D8770"/>
        </a:accent2>
        <a:accent3>
          <a:srgbClr val="B3B3AF"/>
        </a:accent3>
        <a:accent4>
          <a:srgbClr val="BCBAB1"/>
        </a:accent4>
        <a:accent5>
          <a:srgbClr val="B9BAB6"/>
        </a:accent5>
        <a:accent6>
          <a:srgbClr val="537A65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FFFFFF"/>
        </a:accent1>
        <a:accent2>
          <a:srgbClr val="A4BCC4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94AAB1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01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E6E3D4"/>
        </a:accent1>
        <a:accent2>
          <a:srgbClr val="A2A4AC"/>
        </a:accent2>
        <a:accent3>
          <a:srgbClr val="E8E5D9"/>
        </a:accent3>
        <a:accent4>
          <a:srgbClr val="000000"/>
        </a:accent4>
        <a:accent5>
          <a:srgbClr val="F0EFE6"/>
        </a:accent5>
        <a:accent6>
          <a:srgbClr val="9294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fusion">
  <a:themeElements>
    <a:clrScheme name="Infusion">
      <a:dk1>
        <a:sysClr val="windowText" lastClr="000000"/>
      </a:dk1>
      <a:lt1>
        <a:sysClr val="window" lastClr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Infusion">
      <a:majorFont>
        <a:latin typeface="Mistral"/>
        <a:ea typeface=""/>
        <a:cs typeface=""/>
        <a:font script="Jpan" typeface="ＭＳ Ｐ明朝"/>
      </a:majorFont>
      <a:minorFont>
        <a:latin typeface="Candara"/>
        <a:ea typeface=""/>
        <a:cs typeface=""/>
        <a:font script="Jpan" typeface="メイリオ"/>
      </a:minorFont>
    </a:fontScheme>
    <a:fmtScheme name="Infusion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300000"/>
                <a:lumMod val="125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20000"/>
              </a:schemeClr>
              <a:schemeClr val="phClr">
                <a:tint val="70000"/>
                <a:satMod val="135000"/>
              </a:schemeClr>
            </a:duotone>
          </a:blip>
          <a:tile tx="0" ty="0" sx="40000" sy="40000" flip="none" algn="tl"/>
        </a:blipFill>
      </a:fillStyleLst>
      <a:lnStyleLst>
        <a:ln w="38100" cap="flat" cmpd="sng" algn="ctr">
          <a:solidFill>
            <a:schemeClr val="phClr">
              <a:alpha val="70000"/>
              <a:satMod val="105000"/>
            </a:schemeClr>
          </a:solidFill>
          <a:prstDash val="solid"/>
          <a:miter/>
        </a:ln>
        <a:ln w="50800" cap="flat" cmpd="sng" algn="ctr">
          <a:solidFill>
            <a:schemeClr val="phClr">
              <a:alpha val="50000"/>
            </a:schemeClr>
          </a:solidFill>
          <a:prstDash val="solid"/>
          <a:miter/>
        </a:ln>
        <a:ln w="88900" cap="flat" cmpd="sng" algn="ctr">
          <a:solidFill>
            <a:schemeClr val="phClr">
              <a:alpha val="40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r="13500000">
              <a:srgbClr val="000000">
                <a:alpha val="50000"/>
              </a:srgbClr>
            </a:innerShdw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70000"/>
                <a:satMod val="500000"/>
                <a:lumMod val="50000"/>
              </a:schemeClr>
              <a:schemeClr val="phClr">
                <a:satMod val="800000"/>
                <a:lum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878846BE5D74DA8903EAF84BD2561" ma:contentTypeVersion="4" ma:contentTypeDescription="Create a new document." ma:contentTypeScope="" ma:versionID="fab17779be98e4ca71232e041e5db36d">
  <xsd:schema xmlns:xsd="http://www.w3.org/2001/XMLSchema" xmlns:xs="http://www.w3.org/2001/XMLSchema" xmlns:p="http://schemas.microsoft.com/office/2006/metadata/properties" xmlns:ns2="9efda20f-f687-4da0-84ab-3066971102e9" targetNamespace="http://schemas.microsoft.com/office/2006/metadata/properties" ma:root="true" ma:fieldsID="1b10f16cf5f8ee992a672b529f128512" ns2:_="">
    <xsd:import namespace="9efda20f-f687-4da0-84ab-3066971102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fda20f-f687-4da0-84ab-3066971102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BF43CF-1DAB-4A33-A5B8-D1F3AF99BF4A}"/>
</file>

<file path=customXml/itemProps2.xml><?xml version="1.0" encoding="utf-8"?>
<ds:datastoreItem xmlns:ds="http://schemas.openxmlformats.org/officeDocument/2006/customXml" ds:itemID="{08CC8C3D-73D8-4579-B710-9A4D2AD48BAC}"/>
</file>

<file path=customXml/itemProps3.xml><?xml version="1.0" encoding="utf-8"?>
<ds:datastoreItem xmlns:ds="http://schemas.openxmlformats.org/officeDocument/2006/customXml" ds:itemID="{4904D6C5-8DCB-46C6-9F18-AB6222F9C30B}"/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HD:Users:lpb:admin:consult:Prentice-Hall:Slides:ch01.ppt</Template>
  <TotalTime>8451</TotalTime>
  <Words>5768</Words>
  <Application>Microsoft Office PowerPoint</Application>
  <PresentationFormat>On-screen Show (4:3)</PresentationFormat>
  <Paragraphs>748</Paragraphs>
  <Slides>81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ＭＳ Ｐゴシック</vt:lpstr>
      <vt:lpstr>Arial</vt:lpstr>
      <vt:lpstr>Cambria</vt:lpstr>
      <vt:lpstr>Candara</vt:lpstr>
      <vt:lpstr>Mistral</vt:lpstr>
      <vt:lpstr>Roboto</vt:lpstr>
      <vt:lpstr>Times New Roman</vt:lpstr>
      <vt:lpstr>Wingdings</vt:lpstr>
      <vt:lpstr>ch01</vt:lpstr>
      <vt:lpstr>Infusion</vt:lpstr>
      <vt:lpstr>Cryptography and Network Security</vt:lpstr>
      <vt:lpstr>Chapter 6</vt:lpstr>
      <vt:lpstr>Difference Between DES and AES</vt:lpstr>
      <vt:lpstr>Difference Between DES and AES</vt:lpstr>
      <vt:lpstr>PowerPoint Presentation</vt:lpstr>
      <vt:lpstr>PowerPoint Presentation</vt:lpstr>
      <vt:lpstr>Table 6.1 AES Parameters</vt:lpstr>
      <vt:lpstr>PowerPoint Presentation</vt:lpstr>
      <vt:lpstr>Detailed Structure</vt:lpstr>
      <vt:lpstr>Detailed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S-Box Rationale</vt:lpstr>
      <vt:lpstr>Shift Row Rationale</vt:lpstr>
      <vt:lpstr>Mix Columns Rationale</vt:lpstr>
      <vt:lpstr>AddRoundKey Transformation</vt:lpstr>
      <vt:lpstr>PowerPoint Presentation</vt:lpstr>
      <vt:lpstr>AES Key Expansion</vt:lpstr>
      <vt:lpstr>PowerPoint Presentation</vt:lpstr>
      <vt:lpstr>Key Expansion Rationale</vt:lpstr>
      <vt:lpstr>Equivalent Inverse Cipher</vt:lpstr>
      <vt:lpstr>Interchanging  InvShiftRows and InvSubBytes</vt:lpstr>
      <vt:lpstr>Interchanging  AddRoundKey and InvMixColumns</vt:lpstr>
      <vt:lpstr>PowerPoint Presentation</vt:lpstr>
      <vt:lpstr>Implementation Aspects</vt:lpstr>
      <vt:lpstr>Key Schedule</vt:lpstr>
      <vt:lpstr>Key Schedule</vt:lpstr>
      <vt:lpstr>Key Schedule</vt:lpstr>
      <vt:lpstr>Key Schedule</vt:lpstr>
      <vt:lpstr>Key Schedule</vt:lpstr>
      <vt:lpstr>Key Schedule</vt:lpstr>
      <vt:lpstr>Key Schedule</vt:lpstr>
      <vt:lpstr>Key Schedule</vt:lpstr>
      <vt:lpstr>Key 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 column</vt:lpstr>
      <vt:lpstr>Mix column</vt:lpstr>
      <vt:lpstr>Mix column</vt:lpstr>
      <vt:lpstr>Mix column</vt:lpstr>
      <vt:lpstr>Mix column</vt:lpstr>
      <vt:lpstr>Mix column</vt:lpstr>
      <vt:lpstr>PowerPoint Presentation</vt:lpstr>
      <vt:lpstr>Mix column</vt:lpstr>
      <vt:lpstr>PowerPoint Presentation</vt:lpstr>
      <vt:lpstr>Mix column</vt:lpstr>
      <vt:lpstr>Mix column</vt:lpstr>
      <vt:lpstr>Mix Column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Simplified AES</vt:lpstr>
      <vt:lpstr>Simplified AES</vt:lpstr>
      <vt:lpstr>S-AES Encryption Overview</vt:lpstr>
      <vt:lpstr>S-AES Encryption Overview</vt:lpstr>
      <vt:lpstr>Simplified AES Example</vt:lpstr>
      <vt:lpstr>Simplified AES Example</vt:lpstr>
      <vt:lpstr>Simplified AES Example</vt:lpstr>
      <vt:lpstr>Simplified AES Example</vt:lpstr>
      <vt:lpstr>Simplified AES Example</vt:lpstr>
      <vt:lpstr>Simplified AES Example</vt:lpstr>
      <vt:lpstr>Simplified AES Example</vt:lpstr>
      <vt:lpstr>Simplified AES Example</vt:lpstr>
      <vt:lpstr>Simplified AES Example</vt:lpstr>
      <vt:lpstr>Simplified AES Example</vt:lpstr>
      <vt:lpstr>Simplified AES Example</vt:lpstr>
      <vt:lpstr>Simplified AES Example</vt:lpstr>
      <vt:lpstr>Summary</vt:lpstr>
    </vt:vector>
  </TitlesOfParts>
  <Manager/>
  <Company>School of Eng &amp; IT,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William Stallings, Cryptography and Network Security 5/e</dc:title>
  <dc:subject>Lecture Overheads - Ch 5</dc:subject>
  <dc:creator>Dr Lawrie Brown</dc:creator>
  <cp:keywords/>
  <dc:description/>
  <cp:lastModifiedBy>Admin</cp:lastModifiedBy>
  <cp:revision>161</cp:revision>
  <cp:lastPrinted>2009-08-06T05:23:03Z</cp:lastPrinted>
  <dcterms:created xsi:type="dcterms:W3CDTF">2016-03-15T19:51:12Z</dcterms:created>
  <dcterms:modified xsi:type="dcterms:W3CDTF">2024-07-22T15:38:35Z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0x0101007B3878846BE5D74DA8903EAF84BD2561</vt:lpwstr>
  </property>
</Properties>
</file>